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0" r:id="rId3"/>
    <p:sldId id="258" r:id="rId4"/>
    <p:sldId id="276" r:id="rId5"/>
    <p:sldId id="277" r:id="rId6"/>
    <p:sldId id="275" r:id="rId7"/>
    <p:sldId id="274" r:id="rId8"/>
    <p:sldId id="278" r:id="rId9"/>
    <p:sldId id="271" r:id="rId10"/>
    <p:sldId id="262" r:id="rId11"/>
    <p:sldId id="263" r:id="rId12"/>
    <p:sldId id="259" r:id="rId13"/>
    <p:sldId id="257" r:id="rId14"/>
    <p:sldId id="267" r:id="rId15"/>
    <p:sldId id="268" r:id="rId16"/>
    <p:sldId id="269" r:id="rId17"/>
    <p:sldId id="272" r:id="rId18"/>
    <p:sldId id="273"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392171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5849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300503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4032998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305721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269318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130062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79002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67350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157451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93C35-2CEE-43C5-AA06-5828C4BCC649}" type="datetimeFigureOut">
              <a:rPr lang="en-US" smtClean="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0D0026-77E7-463C-87D0-389C46FFF4DE}" type="slidenum">
              <a:rPr lang="en-US" smtClean="0"/>
              <a:t>‹#›</a:t>
            </a:fld>
            <a:endParaRPr lang="en-US" dirty="0"/>
          </a:p>
        </p:txBody>
      </p:sp>
    </p:spTree>
    <p:extLst>
      <p:ext uri="{BB962C8B-B14F-4D97-AF65-F5344CB8AC3E}">
        <p14:creationId xmlns:p14="http://schemas.microsoft.com/office/powerpoint/2010/main" val="309557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93C35-2CEE-43C5-AA06-5828C4BCC649}" type="datetimeFigureOut">
              <a:rPr lang="en-US" smtClean="0"/>
              <a:t>5/20/2020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D0026-77E7-463C-87D0-389C46FFF4DE}" type="slidenum">
              <a:rPr lang="en-US" smtClean="0"/>
              <a:t>‹#›</a:t>
            </a:fld>
            <a:endParaRPr lang="en-US" dirty="0"/>
          </a:p>
        </p:txBody>
      </p:sp>
    </p:spTree>
    <p:extLst>
      <p:ext uri="{BB962C8B-B14F-4D97-AF65-F5344CB8AC3E}">
        <p14:creationId xmlns:p14="http://schemas.microsoft.com/office/powerpoint/2010/main" val="61107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1.m4a"/><Relationship Id="rId7" Type="http://schemas.openxmlformats.org/officeDocument/2006/relationships/image" Target="../media/image23.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2.m4a"/><Relationship Id="rId7" Type="http://schemas.openxmlformats.org/officeDocument/2006/relationships/image" Target="../media/image25.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3.m4a"/><Relationship Id="rId7" Type="http://schemas.openxmlformats.org/officeDocument/2006/relationships/image" Target="../media/image27.jpe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26.jpe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microsoft.com/office/2007/relationships/hdphoto" Target="../media/hdphoto1.wdp"/><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image" Target="../media/image31.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4a"/><Relationship Id="rId7" Type="http://schemas.openxmlformats.org/officeDocument/2006/relationships/image" Target="../media/image9.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529" y="0"/>
            <a:ext cx="12193057" cy="6858000"/>
          </a:xfrm>
          <a:prstGeom prst="rect">
            <a:avLst/>
          </a:prstGeom>
        </p:spPr>
      </p:pic>
      <p:sp>
        <p:nvSpPr>
          <p:cNvPr id="2" name="TextBox 1"/>
          <p:cNvSpPr txBox="1"/>
          <p:nvPr/>
        </p:nvSpPr>
        <p:spPr>
          <a:xfrm>
            <a:off x="2770909" y="942109"/>
            <a:ext cx="6594764" cy="3785652"/>
          </a:xfrm>
          <a:prstGeom prst="rect">
            <a:avLst/>
          </a:prstGeom>
          <a:noFill/>
        </p:spPr>
        <p:txBody>
          <a:bodyPr wrap="square" rtlCol="0">
            <a:spAutoFit/>
          </a:bodyPr>
          <a:lstStyle/>
          <a:p>
            <a:pPr algn="ctr"/>
            <a:r>
              <a:rPr lang="en-US" sz="8000" b="1" dirty="0" smtClean="0">
                <a:solidFill>
                  <a:schemeClr val="bg1"/>
                </a:solidFill>
              </a:rPr>
              <a:t>So Your Child is Going to Kindergarten!</a:t>
            </a:r>
            <a:endParaRPr lang="en-US" sz="8000" b="1" dirty="0">
              <a:solidFill>
                <a:schemeClr val="bg1"/>
              </a:solidFill>
            </a:endParaRPr>
          </a:p>
        </p:txBody>
      </p:sp>
      <p:pic>
        <p:nvPicPr>
          <p:cNvPr id="3" name="Picture 2"/>
          <p:cNvPicPr>
            <a:picLocks noChangeAspect="1"/>
          </p:cNvPicPr>
          <p:nvPr/>
        </p:nvPicPr>
        <p:blipFill>
          <a:blip r:embed="rId6"/>
          <a:stretch>
            <a:fillRect/>
          </a:stretch>
        </p:blipFill>
        <p:spPr>
          <a:xfrm>
            <a:off x="694292" y="4700809"/>
            <a:ext cx="3080539" cy="15113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7"/>
          <a:stretch>
            <a:fillRect/>
          </a:stretch>
        </p:blipFill>
        <p:spPr>
          <a:xfrm>
            <a:off x="9460722" y="525680"/>
            <a:ext cx="2254947" cy="1596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8"/>
          <a:stretch>
            <a:fillRect/>
          </a:stretch>
        </p:blipFill>
        <p:spPr>
          <a:xfrm>
            <a:off x="543370" y="525680"/>
            <a:ext cx="2047430" cy="13624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9"/>
          <a:stretch>
            <a:fillRect/>
          </a:stretch>
        </p:blipFill>
        <p:spPr>
          <a:xfrm>
            <a:off x="8569569" y="4789939"/>
            <a:ext cx="3012831" cy="15892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4661469" y="5261421"/>
            <a:ext cx="2925801" cy="646331"/>
          </a:xfrm>
          <a:prstGeom prst="rect">
            <a:avLst/>
          </a:prstGeom>
          <a:noFill/>
        </p:spPr>
        <p:txBody>
          <a:bodyPr wrap="none" rtlCol="0">
            <a:spAutoFit/>
          </a:bodyPr>
          <a:lstStyle/>
          <a:p>
            <a:pPr algn="ctr"/>
            <a:r>
              <a:rPr lang="en-US" sz="3600" b="1" dirty="0" smtClean="0">
                <a:solidFill>
                  <a:schemeClr val="bg1"/>
                </a:solidFill>
              </a:rPr>
              <a:t>Shirlene Jones</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3">
                  <p14:trim st="1377" end="341.9909"/>
                </p14:media>
              </p:ext>
            </p:extLst>
          </p:nvPr>
        </p:nvPicPr>
        <p:blipFill>
          <a:blip r:embed="rId10"/>
          <a:stretch>
            <a:fillRect/>
          </a:stretch>
        </p:blipFill>
        <p:spPr>
          <a:xfrm>
            <a:off x="775590" y="2265494"/>
            <a:ext cx="609600" cy="609600"/>
          </a:xfrm>
          <a:prstGeom prst="rect">
            <a:avLst/>
          </a:prstGeom>
        </p:spPr>
      </p:pic>
    </p:spTree>
    <p:custDataLst>
      <p:tags r:id="rId1"/>
    </p:custDataLst>
    <p:extLst>
      <p:ext uri="{BB962C8B-B14F-4D97-AF65-F5344CB8AC3E}">
        <p14:creationId xmlns:p14="http://schemas.microsoft.com/office/powerpoint/2010/main" val="3123106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2000" cy="6858000"/>
          </a:xfrm>
          <a:prstGeom prst="rect">
            <a:avLst/>
          </a:prstGeom>
        </p:spPr>
      </p:pic>
      <p:sp>
        <p:nvSpPr>
          <p:cNvPr id="5" name="TextBox 4"/>
          <p:cNvSpPr txBox="1"/>
          <p:nvPr/>
        </p:nvSpPr>
        <p:spPr>
          <a:xfrm>
            <a:off x="1774327" y="295984"/>
            <a:ext cx="8868428" cy="3416320"/>
          </a:xfrm>
          <a:prstGeom prst="rect">
            <a:avLst/>
          </a:prstGeom>
          <a:noFill/>
        </p:spPr>
        <p:txBody>
          <a:bodyPr wrap="square" rtlCol="0">
            <a:spAutoFit/>
          </a:bodyPr>
          <a:lstStyle/>
          <a:p>
            <a:pPr algn="ctr"/>
            <a:r>
              <a:rPr lang="en-US" sz="5400" b="1" dirty="0" smtClean="0">
                <a:solidFill>
                  <a:schemeClr val="bg1"/>
                </a:solidFill>
              </a:rPr>
              <a:t>What are the two most important things you as a parent can do to prepare your child for kindergarten?</a:t>
            </a:r>
            <a:endParaRPr lang="en-US" sz="5400" b="1" dirty="0">
              <a:solidFill>
                <a:schemeClr val="bg1"/>
              </a:solidFill>
            </a:endParaRPr>
          </a:p>
        </p:txBody>
      </p:sp>
      <p:pic>
        <p:nvPicPr>
          <p:cNvPr id="2" name="Picture 1"/>
          <p:cNvPicPr>
            <a:picLocks noChangeAspect="1"/>
          </p:cNvPicPr>
          <p:nvPr/>
        </p:nvPicPr>
        <p:blipFill>
          <a:blip r:embed="rId6"/>
          <a:stretch>
            <a:fillRect/>
          </a:stretch>
        </p:blipFill>
        <p:spPr>
          <a:xfrm>
            <a:off x="3764641" y="3712304"/>
            <a:ext cx="3285471" cy="25035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979" end="1824.9501"/>
                </p14:media>
              </p:ext>
            </p:extLst>
          </p:nvPr>
        </p:nvPicPr>
        <p:blipFill>
          <a:blip r:embed="rId7"/>
          <a:stretch>
            <a:fillRect/>
          </a:stretch>
        </p:blipFill>
        <p:spPr>
          <a:xfrm>
            <a:off x="10807777" y="431800"/>
            <a:ext cx="609600" cy="609600"/>
          </a:xfrm>
          <a:prstGeom prst="rect">
            <a:avLst/>
          </a:prstGeom>
        </p:spPr>
      </p:pic>
    </p:spTree>
    <p:custDataLst>
      <p:tags r:id="rId1"/>
    </p:custDataLst>
    <p:extLst>
      <p:ext uri="{BB962C8B-B14F-4D97-AF65-F5344CB8AC3E}">
        <p14:creationId xmlns:p14="http://schemas.microsoft.com/office/powerpoint/2010/main" val="23934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529" y="-11860"/>
            <a:ext cx="12193057" cy="6869860"/>
          </a:xfrm>
          <a:prstGeom prst="rect">
            <a:avLst/>
          </a:prstGeom>
        </p:spPr>
      </p:pic>
      <p:sp>
        <p:nvSpPr>
          <p:cNvPr id="2" name="Title 1"/>
          <p:cNvSpPr>
            <a:spLocks noGrp="1"/>
          </p:cNvSpPr>
          <p:nvPr>
            <p:ph type="title"/>
          </p:nvPr>
        </p:nvSpPr>
        <p:spPr>
          <a:xfrm>
            <a:off x="597878" y="-11860"/>
            <a:ext cx="10515600" cy="5058645"/>
          </a:xfrm>
        </p:spPr>
        <p:txBody>
          <a:bodyPr>
            <a:noAutofit/>
          </a:bodyPr>
          <a:lstStyle/>
          <a:p>
            <a:r>
              <a:rPr lang="en-US" sz="6600" b="1" dirty="0" smtClean="0">
                <a:solidFill>
                  <a:schemeClr val="bg1"/>
                </a:solidFill>
              </a:rPr>
              <a:t>1. Talk to your child.</a:t>
            </a:r>
            <a:br>
              <a:rPr lang="en-US" sz="6600" b="1" dirty="0" smtClean="0">
                <a:solidFill>
                  <a:schemeClr val="bg1"/>
                </a:solidFill>
              </a:rPr>
            </a:br>
            <a:r>
              <a:rPr lang="en-US" sz="6600" b="1" dirty="0" smtClean="0">
                <a:solidFill>
                  <a:schemeClr val="bg1"/>
                </a:solidFill>
              </a:rPr>
              <a:t/>
            </a:r>
            <a:br>
              <a:rPr lang="en-US" sz="6600" b="1" dirty="0" smtClean="0">
                <a:solidFill>
                  <a:schemeClr val="bg1"/>
                </a:solidFill>
              </a:rPr>
            </a:br>
            <a:r>
              <a:rPr lang="en-US" sz="6600" b="1" dirty="0" smtClean="0">
                <a:solidFill>
                  <a:schemeClr val="bg1"/>
                </a:solidFill>
              </a:rPr>
              <a:t>2. Read, read, read to them daily!</a:t>
            </a:r>
            <a:endParaRPr lang="en-US" sz="6600" b="1" dirty="0">
              <a:solidFill>
                <a:schemeClr val="bg1"/>
              </a:solidFill>
            </a:endParaRPr>
          </a:p>
        </p:txBody>
      </p:sp>
      <p:pic>
        <p:nvPicPr>
          <p:cNvPr id="4" name="Picture 3"/>
          <p:cNvPicPr>
            <a:picLocks noChangeAspect="1"/>
          </p:cNvPicPr>
          <p:nvPr/>
        </p:nvPicPr>
        <p:blipFill>
          <a:blip r:embed="rId6"/>
          <a:stretch>
            <a:fillRect/>
          </a:stretch>
        </p:blipFill>
        <p:spPr>
          <a:xfrm>
            <a:off x="3849715" y="3952032"/>
            <a:ext cx="4590899" cy="21895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7"/>
          <a:stretch>
            <a:fillRect/>
          </a:stretch>
        </p:blipFill>
        <p:spPr>
          <a:xfrm>
            <a:off x="7626160" y="482600"/>
            <a:ext cx="2718103" cy="20022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492" end="366.4965"/>
                </p14:media>
              </p:ext>
            </p:extLst>
          </p:nvPr>
        </p:nvPicPr>
        <p:blipFill>
          <a:blip r:embed="rId8"/>
          <a:stretch>
            <a:fillRect/>
          </a:stretch>
        </p:blipFill>
        <p:spPr>
          <a:xfrm>
            <a:off x="10604500" y="482600"/>
            <a:ext cx="609600" cy="609600"/>
          </a:xfrm>
          <a:prstGeom prst="rect">
            <a:avLst/>
          </a:prstGeom>
        </p:spPr>
      </p:pic>
    </p:spTree>
    <p:custDataLst>
      <p:tags r:id="rId1"/>
    </p:custDataLst>
    <p:extLst>
      <p:ext uri="{BB962C8B-B14F-4D97-AF65-F5344CB8AC3E}">
        <p14:creationId xmlns:p14="http://schemas.microsoft.com/office/powerpoint/2010/main" val="352232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529" y="0"/>
            <a:ext cx="12193057" cy="6858000"/>
          </a:xfrm>
          <a:prstGeom prst="rect">
            <a:avLst/>
          </a:prstGeom>
        </p:spPr>
      </p:pic>
      <p:sp>
        <p:nvSpPr>
          <p:cNvPr id="6" name="Rectangle 5"/>
          <p:cNvSpPr/>
          <p:nvPr/>
        </p:nvSpPr>
        <p:spPr>
          <a:xfrm>
            <a:off x="425628" y="285208"/>
            <a:ext cx="11766372" cy="3785651"/>
          </a:xfrm>
          <a:prstGeom prst="rect">
            <a:avLst/>
          </a:prstGeom>
        </p:spPr>
        <p:txBody>
          <a:bodyPr wrap="square">
            <a:spAutoFit/>
          </a:bodyPr>
          <a:lstStyle/>
          <a:p>
            <a:r>
              <a:rPr lang="en-US" sz="4800" b="1" dirty="0" smtClean="0">
                <a:solidFill>
                  <a:schemeClr val="bg1"/>
                </a:solidFill>
                <a:effectLst>
                  <a:outerShdw blurRad="38100" dist="38100" dir="2700000" algn="tl">
                    <a:srgbClr val="000000"/>
                  </a:outerShdw>
                </a:effectLst>
                <a:ea typeface="ＭＳ Ｐゴシック" panose="020B0600070205080204" pitchFamily="34" charset="-128"/>
              </a:rPr>
              <a:t>Difficulties with reading are related to a child’s opportunity to read.  Daily reading at home provides opportunities for practice, growing interests, and expanding vocabulary and knowledge.</a:t>
            </a:r>
            <a:endParaRPr lang="en-US" sz="4800" b="1" dirty="0">
              <a:solidFill>
                <a:schemeClr val="bg1"/>
              </a:solidFill>
            </a:endParaRPr>
          </a:p>
        </p:txBody>
      </p:sp>
      <p:pic>
        <p:nvPicPr>
          <p:cNvPr id="7" name="Picture 6"/>
          <p:cNvPicPr>
            <a:picLocks noChangeAspect="1"/>
          </p:cNvPicPr>
          <p:nvPr/>
        </p:nvPicPr>
        <p:blipFill>
          <a:blip r:embed="rId6"/>
          <a:stretch>
            <a:fillRect/>
          </a:stretch>
        </p:blipFill>
        <p:spPr>
          <a:xfrm>
            <a:off x="4981754" y="3691030"/>
            <a:ext cx="2654120" cy="2427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7"/>
          <a:stretch>
            <a:fillRect/>
          </a:stretch>
        </p:blipFill>
        <p:spPr>
          <a:xfrm>
            <a:off x="8738292" y="3691030"/>
            <a:ext cx="2737073" cy="2330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81" end="2106.5328"/>
                </p14:media>
              </p:ext>
            </p:extLst>
          </p:nvPr>
        </p:nvPicPr>
        <p:blipFill>
          <a:blip r:embed="rId8"/>
          <a:stretch>
            <a:fillRect/>
          </a:stretch>
        </p:blipFill>
        <p:spPr>
          <a:xfrm>
            <a:off x="1166991" y="4808159"/>
            <a:ext cx="609600" cy="609600"/>
          </a:xfrm>
          <a:prstGeom prst="rect">
            <a:avLst/>
          </a:prstGeom>
        </p:spPr>
      </p:pic>
    </p:spTree>
    <p:custDataLst>
      <p:tags r:id="rId1"/>
    </p:custDataLst>
    <p:extLst>
      <p:ext uri="{BB962C8B-B14F-4D97-AF65-F5344CB8AC3E}">
        <p14:creationId xmlns:p14="http://schemas.microsoft.com/office/powerpoint/2010/main" val="41391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529" y="-22578"/>
            <a:ext cx="12193057" cy="6886222"/>
          </a:xfrm>
          <a:prstGeom prst="rect">
            <a:avLst/>
          </a:prstGeom>
        </p:spPr>
      </p:pic>
      <p:pic>
        <p:nvPicPr>
          <p:cNvPr id="6" name="Picture 3" descr="hispanicfamil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33593" y="4051079"/>
            <a:ext cx="2838407" cy="22603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31800" y="634759"/>
            <a:ext cx="11481801" cy="3416320"/>
          </a:xfrm>
          <a:prstGeom prst="rect">
            <a:avLst/>
          </a:prstGeom>
        </p:spPr>
        <p:txBody>
          <a:bodyPr wrap="square">
            <a:spAutoFit/>
          </a:bodyPr>
          <a:lstStyle/>
          <a:p>
            <a:r>
              <a:rPr lang="en-US" sz="3600" dirty="0" smtClean="0">
                <a:solidFill>
                  <a:schemeClr val="bg1"/>
                </a:solidFill>
              </a:rPr>
              <a:t>Children who are solid readers:        </a:t>
            </a:r>
          </a:p>
          <a:p>
            <a:r>
              <a:rPr lang="en-US" sz="3600" dirty="0" smtClean="0">
                <a:solidFill>
                  <a:schemeClr val="bg1"/>
                </a:solidFill>
              </a:rPr>
              <a:t>	* perform better in school</a:t>
            </a:r>
          </a:p>
          <a:p>
            <a:r>
              <a:rPr lang="en-US" sz="3600" dirty="0" smtClean="0">
                <a:solidFill>
                  <a:schemeClr val="bg1"/>
                </a:solidFill>
              </a:rPr>
              <a:t>	* have a healthy self-image</a:t>
            </a:r>
          </a:p>
          <a:p>
            <a:r>
              <a:rPr lang="en-US" sz="3600" dirty="0" smtClean="0">
                <a:solidFill>
                  <a:schemeClr val="bg1"/>
                </a:solidFill>
              </a:rPr>
              <a:t>	* become lifelong learners</a:t>
            </a:r>
          </a:p>
          <a:p>
            <a:r>
              <a:rPr lang="en-US" sz="3600" dirty="0" smtClean="0">
                <a:solidFill>
                  <a:schemeClr val="bg1"/>
                </a:solidFill>
              </a:rPr>
              <a:t> All of the these outcomes lead to our children’s viability in a competitive world.  </a:t>
            </a:r>
            <a:endParaRPr lang="en-US" sz="3600" dirty="0">
              <a:solidFill>
                <a:schemeClr val="bg1"/>
              </a:solidFill>
            </a:endParaRPr>
          </a:p>
        </p:txBody>
      </p:sp>
      <p:pic>
        <p:nvPicPr>
          <p:cNvPr id="9" name="Picture 5" descr="black-father-and-son-readin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8872" y="3606431"/>
            <a:ext cx="3759190" cy="2603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5720" end="1350.9523"/>
                </p14:media>
              </p:ext>
            </p:extLst>
          </p:nvPr>
        </p:nvPicPr>
        <p:blipFill>
          <a:blip r:embed="rId8"/>
          <a:stretch>
            <a:fillRect/>
          </a:stretch>
        </p:blipFill>
        <p:spPr>
          <a:xfrm>
            <a:off x="9378462" y="659953"/>
            <a:ext cx="609600" cy="609600"/>
          </a:xfrm>
          <a:prstGeom prst="rect">
            <a:avLst/>
          </a:prstGeom>
        </p:spPr>
      </p:pic>
    </p:spTree>
    <p:custDataLst>
      <p:tags r:id="rId1"/>
    </p:custDataLst>
    <p:extLst>
      <p:ext uri="{BB962C8B-B14F-4D97-AF65-F5344CB8AC3E}">
        <p14:creationId xmlns:p14="http://schemas.microsoft.com/office/powerpoint/2010/main" val="307480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57" y="0"/>
            <a:ext cx="12193057" cy="6858000"/>
          </a:xfrm>
          <a:prstGeom prst="rect">
            <a:avLst/>
          </a:prstGeom>
        </p:spPr>
      </p:pic>
      <p:sp>
        <p:nvSpPr>
          <p:cNvPr id="5" name="TextBox 4"/>
          <p:cNvSpPr txBox="1"/>
          <p:nvPr/>
        </p:nvSpPr>
        <p:spPr>
          <a:xfrm>
            <a:off x="168812" y="197346"/>
            <a:ext cx="12956345" cy="6463308"/>
          </a:xfrm>
          <a:prstGeom prst="rect">
            <a:avLst/>
          </a:prstGeom>
          <a:noFill/>
        </p:spPr>
        <p:txBody>
          <a:bodyPr wrap="square" rtlCol="0">
            <a:spAutoFit/>
          </a:bodyPr>
          <a:lstStyle/>
          <a:p>
            <a:r>
              <a:rPr lang="en-US" sz="5400" dirty="0" smtClean="0">
                <a:solidFill>
                  <a:schemeClr val="bg1"/>
                </a:solidFill>
              </a:rPr>
              <a:t>By the end of the year, you can expect</a:t>
            </a:r>
          </a:p>
          <a:p>
            <a:r>
              <a:rPr lang="en-US" sz="5400" dirty="0" smtClean="0">
                <a:solidFill>
                  <a:schemeClr val="bg1"/>
                </a:solidFill>
              </a:rPr>
              <a:t> your child to:</a:t>
            </a:r>
          </a:p>
          <a:p>
            <a:pPr marL="285750" indent="-285750">
              <a:buFont typeface="Wingdings" panose="05000000000000000000" pitchFamily="2" charset="2"/>
              <a:buChar char="v"/>
            </a:pPr>
            <a:r>
              <a:rPr lang="en-US" sz="3600" dirty="0" smtClean="0">
                <a:solidFill>
                  <a:schemeClr val="bg1"/>
                </a:solidFill>
              </a:rPr>
              <a:t>Follow classroom rules</a:t>
            </a:r>
          </a:p>
          <a:p>
            <a:pPr marL="285750" indent="-285750">
              <a:buFont typeface="Wingdings" panose="05000000000000000000" pitchFamily="2" charset="2"/>
              <a:buChar char="v"/>
            </a:pPr>
            <a:r>
              <a:rPr lang="en-US" sz="3600" dirty="0" smtClean="0">
                <a:solidFill>
                  <a:schemeClr val="bg1"/>
                </a:solidFill>
              </a:rPr>
              <a:t>Take turn</a:t>
            </a:r>
          </a:p>
          <a:p>
            <a:pPr marL="285750" indent="-285750">
              <a:buFont typeface="Wingdings" panose="05000000000000000000" pitchFamily="2" charset="2"/>
              <a:buChar char="v"/>
            </a:pPr>
            <a:r>
              <a:rPr lang="en-US" sz="3600" dirty="0" smtClean="0">
                <a:solidFill>
                  <a:schemeClr val="bg1"/>
                </a:solidFill>
              </a:rPr>
              <a:t>Cut with scissors </a:t>
            </a:r>
          </a:p>
          <a:p>
            <a:pPr marL="285750" indent="-285750">
              <a:buFont typeface="Wingdings" panose="05000000000000000000" pitchFamily="2" charset="2"/>
              <a:buChar char="v"/>
            </a:pPr>
            <a:r>
              <a:rPr lang="en-US" sz="3600" dirty="0" smtClean="0">
                <a:solidFill>
                  <a:schemeClr val="bg1"/>
                </a:solidFill>
              </a:rPr>
              <a:t>Understand time concepts like: yesterday, today and</a:t>
            </a:r>
          </a:p>
          <a:p>
            <a:r>
              <a:rPr lang="en-US" sz="3600" dirty="0" smtClean="0">
                <a:solidFill>
                  <a:schemeClr val="bg1"/>
                </a:solidFill>
              </a:rPr>
              <a:t> tomorrow</a:t>
            </a:r>
          </a:p>
          <a:p>
            <a:pPr marL="285750" indent="-285750">
              <a:buFont typeface="Wingdings" panose="05000000000000000000" pitchFamily="2" charset="2"/>
              <a:buChar char="v"/>
            </a:pPr>
            <a:r>
              <a:rPr lang="en-US" sz="3600" dirty="0" smtClean="0">
                <a:solidFill>
                  <a:schemeClr val="bg1"/>
                </a:solidFill>
              </a:rPr>
              <a:t>Follow directions agreeably and easily</a:t>
            </a:r>
          </a:p>
          <a:p>
            <a:pPr marL="285750" indent="-285750">
              <a:buFont typeface="Wingdings" panose="05000000000000000000" pitchFamily="2" charset="2"/>
              <a:buChar char="v"/>
            </a:pPr>
            <a:r>
              <a:rPr lang="en-US" sz="3600" dirty="0" smtClean="0">
                <a:solidFill>
                  <a:schemeClr val="bg1"/>
                </a:solidFill>
              </a:rPr>
              <a:t>Pay attention for 15 – 20 minutes</a:t>
            </a:r>
          </a:p>
          <a:p>
            <a:pPr marL="285750" indent="-285750">
              <a:buFont typeface="Wingdings" panose="05000000000000000000" pitchFamily="2" charset="2"/>
              <a:buChar char="v"/>
            </a:pPr>
            <a:r>
              <a:rPr lang="en-US" sz="3600" dirty="0" smtClean="0">
                <a:solidFill>
                  <a:schemeClr val="bg1"/>
                </a:solidFill>
              </a:rPr>
              <a:t>Hold writing tools correctly (pencil, marker, crayon, etc.)</a:t>
            </a:r>
          </a:p>
          <a:p>
            <a:pPr marL="285750" indent="-285750">
              <a:buFont typeface="Wingdings" panose="05000000000000000000" pitchFamily="2" charset="2"/>
              <a:buChar char="v"/>
            </a:pPr>
            <a:endParaRPr lang="en-US" dirty="0">
              <a:solidFill>
                <a:schemeClr val="bg1"/>
              </a:solidFill>
            </a:endParaRPr>
          </a:p>
        </p:txBody>
      </p:sp>
      <p:pic>
        <p:nvPicPr>
          <p:cNvPr id="6" name="Picture 5"/>
          <p:cNvPicPr>
            <a:picLocks noChangeAspect="1"/>
          </p:cNvPicPr>
          <p:nvPr/>
        </p:nvPicPr>
        <p:blipFill>
          <a:blip r:embed="rId5"/>
          <a:stretch>
            <a:fillRect/>
          </a:stretch>
        </p:blipFill>
        <p:spPr>
          <a:xfrm>
            <a:off x="8757138" y="1456384"/>
            <a:ext cx="2776025" cy="1847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st="800" end="1580.1519"/>
                </p14:media>
              </p:ext>
            </p:extLst>
          </p:nvPr>
        </p:nvPicPr>
        <p:blipFill>
          <a:blip r:embed="rId6"/>
          <a:stretch>
            <a:fillRect/>
          </a:stretch>
        </p:blipFill>
        <p:spPr>
          <a:xfrm>
            <a:off x="6037384" y="2247900"/>
            <a:ext cx="609600" cy="609600"/>
          </a:xfrm>
          <a:prstGeom prst="rect">
            <a:avLst/>
          </a:prstGeom>
        </p:spPr>
      </p:pic>
    </p:spTree>
    <p:extLst>
      <p:ext uri="{BB962C8B-B14F-4D97-AF65-F5344CB8AC3E}">
        <p14:creationId xmlns:p14="http://schemas.microsoft.com/office/powerpoint/2010/main" val="174303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0"/>
            <a:ext cx="12193057" cy="6833911"/>
          </a:xfrm>
          <a:prstGeom prst="rect">
            <a:avLst/>
          </a:prstGeom>
        </p:spPr>
      </p:pic>
      <p:sp>
        <p:nvSpPr>
          <p:cNvPr id="3" name="TextBox 2"/>
          <p:cNvSpPr txBox="1"/>
          <p:nvPr/>
        </p:nvSpPr>
        <p:spPr>
          <a:xfrm>
            <a:off x="604910" y="873263"/>
            <a:ext cx="11296358" cy="5355312"/>
          </a:xfrm>
          <a:prstGeom prst="rect">
            <a:avLst/>
          </a:prstGeom>
          <a:noFill/>
        </p:spPr>
        <p:txBody>
          <a:bodyPr wrap="square" rtlCol="0">
            <a:spAutoFit/>
          </a:bodyPr>
          <a:lstStyle/>
          <a:p>
            <a:pPr marL="285750" indent="-285750">
              <a:buFont typeface="Wingdings" panose="05000000000000000000" pitchFamily="2" charset="2"/>
              <a:buChar char="v"/>
            </a:pPr>
            <a:r>
              <a:rPr lang="en-US" sz="3600" dirty="0" smtClean="0">
                <a:solidFill>
                  <a:schemeClr val="bg1"/>
                </a:solidFill>
              </a:rPr>
              <a:t>Spell and write his/her first and last name</a:t>
            </a:r>
          </a:p>
          <a:p>
            <a:pPr marL="285750" indent="-285750">
              <a:buFont typeface="Wingdings" panose="05000000000000000000" pitchFamily="2" charset="2"/>
              <a:buChar char="v"/>
            </a:pPr>
            <a:r>
              <a:rPr lang="en-US" sz="3600" dirty="0" smtClean="0">
                <a:solidFill>
                  <a:schemeClr val="bg1"/>
                </a:solidFill>
              </a:rPr>
              <a:t> Recognize and write the letters of the alphabet</a:t>
            </a:r>
          </a:p>
          <a:p>
            <a:pPr marL="285750" indent="-285750">
              <a:buFont typeface="Wingdings" panose="05000000000000000000" pitchFamily="2" charset="2"/>
              <a:buChar char="v"/>
            </a:pPr>
            <a:r>
              <a:rPr lang="en-US" sz="3600" dirty="0" smtClean="0">
                <a:solidFill>
                  <a:schemeClr val="bg1"/>
                </a:solidFill>
              </a:rPr>
              <a:t>Know the relationship between letters and the sounds they make</a:t>
            </a:r>
          </a:p>
          <a:p>
            <a:pPr marL="285750" indent="-285750">
              <a:buFont typeface="Wingdings" panose="05000000000000000000" pitchFamily="2" charset="2"/>
              <a:buChar char="v"/>
            </a:pPr>
            <a:r>
              <a:rPr lang="en-US" sz="3600" dirty="0" smtClean="0">
                <a:solidFill>
                  <a:schemeClr val="bg1"/>
                </a:solidFill>
              </a:rPr>
              <a:t>Blend words (s  u  n – sun)</a:t>
            </a:r>
          </a:p>
          <a:p>
            <a:pPr marL="285750" indent="-285750">
              <a:buFont typeface="Wingdings" panose="05000000000000000000" pitchFamily="2" charset="2"/>
              <a:buChar char="v"/>
            </a:pPr>
            <a:r>
              <a:rPr lang="en-US" sz="3600" dirty="0" smtClean="0">
                <a:solidFill>
                  <a:schemeClr val="bg1"/>
                </a:solidFill>
              </a:rPr>
              <a:t>Recognize sight words</a:t>
            </a:r>
          </a:p>
          <a:p>
            <a:pPr marL="285750" indent="-285750">
              <a:buFont typeface="Wingdings" panose="05000000000000000000" pitchFamily="2" charset="2"/>
              <a:buChar char="v"/>
            </a:pPr>
            <a:r>
              <a:rPr lang="en-US" sz="3600" dirty="0" smtClean="0">
                <a:solidFill>
                  <a:schemeClr val="bg1"/>
                </a:solidFill>
              </a:rPr>
              <a:t>Read simple sentences</a:t>
            </a:r>
          </a:p>
          <a:p>
            <a:pPr marL="285750" indent="-285750">
              <a:buFont typeface="Wingdings" panose="05000000000000000000" pitchFamily="2" charset="2"/>
              <a:buChar char="v"/>
            </a:pPr>
            <a:r>
              <a:rPr lang="en-US" sz="3600" dirty="0" smtClean="0">
                <a:solidFill>
                  <a:schemeClr val="bg1"/>
                </a:solidFill>
              </a:rPr>
              <a:t>Write consonant-vowel-consonant(CVC) words such as bat and fan</a:t>
            </a:r>
          </a:p>
          <a:p>
            <a:pPr marL="285750" indent="-285750">
              <a:buFont typeface="Wingdings" panose="05000000000000000000" pitchFamily="2" charset="2"/>
              <a:buChar char="v"/>
            </a:pP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9450631" y="2731785"/>
            <a:ext cx="2052051" cy="19365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499274" y="2799250"/>
            <a:ext cx="1793631" cy="1801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49209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376424" y="2977331"/>
            <a:ext cx="4327895" cy="3284383"/>
          </a:xfrm>
          <a:prstGeom prst="rect">
            <a:avLst/>
          </a:prstGeom>
        </p:spPr>
      </p:pic>
      <p:pic>
        <p:nvPicPr>
          <p:cNvPr id="2" name="Picture 1"/>
          <p:cNvPicPr>
            <a:picLocks noChangeAspect="1"/>
          </p:cNvPicPr>
          <p:nvPr/>
        </p:nvPicPr>
        <p:blipFill>
          <a:blip r:embed="rId5"/>
          <a:stretch>
            <a:fillRect/>
          </a:stretch>
        </p:blipFill>
        <p:spPr>
          <a:xfrm>
            <a:off x="-1057" y="0"/>
            <a:ext cx="12193057" cy="6858000"/>
          </a:xfrm>
          <a:prstGeom prst="rect">
            <a:avLst/>
          </a:prstGeom>
        </p:spPr>
      </p:pic>
      <p:sp>
        <p:nvSpPr>
          <p:cNvPr id="3" name="TextBox 2"/>
          <p:cNvSpPr txBox="1"/>
          <p:nvPr/>
        </p:nvSpPr>
        <p:spPr>
          <a:xfrm>
            <a:off x="1111348" y="590843"/>
            <a:ext cx="10424160" cy="4247317"/>
          </a:xfrm>
          <a:prstGeom prst="rect">
            <a:avLst/>
          </a:prstGeom>
          <a:noFill/>
        </p:spPr>
        <p:txBody>
          <a:bodyPr wrap="square" rtlCol="0">
            <a:spAutoFit/>
          </a:bodyPr>
          <a:lstStyle/>
          <a:p>
            <a:pPr marL="285750" indent="-285750">
              <a:buFont typeface="Wingdings" panose="05000000000000000000" pitchFamily="2" charset="2"/>
              <a:buChar char="v"/>
            </a:pPr>
            <a:r>
              <a:rPr lang="en-US" sz="3600" dirty="0" smtClean="0">
                <a:solidFill>
                  <a:schemeClr val="bg1"/>
                </a:solidFill>
              </a:rPr>
              <a:t>Retell a story that has been read aloud</a:t>
            </a:r>
          </a:p>
          <a:p>
            <a:pPr marL="285750" indent="-285750">
              <a:buFont typeface="Wingdings" panose="05000000000000000000" pitchFamily="2" charset="2"/>
              <a:buChar char="v"/>
            </a:pPr>
            <a:r>
              <a:rPr lang="en-US" sz="3600" dirty="0" smtClean="0">
                <a:solidFill>
                  <a:schemeClr val="bg1"/>
                </a:solidFill>
              </a:rPr>
              <a:t>Show an opinion through drawing, writing, or speaking (e.g., ”My favorite book is…”)</a:t>
            </a:r>
          </a:p>
          <a:p>
            <a:pPr marL="285750" indent="-285750">
              <a:buFont typeface="Wingdings" panose="05000000000000000000" pitchFamily="2" charset="2"/>
              <a:buChar char="v"/>
            </a:pPr>
            <a:r>
              <a:rPr lang="en-US" sz="3600" dirty="0" smtClean="0">
                <a:solidFill>
                  <a:schemeClr val="bg1"/>
                </a:solidFill>
              </a:rPr>
              <a:t>Identify and be able to write numbers from 0 – 20</a:t>
            </a:r>
          </a:p>
          <a:p>
            <a:pPr marL="285750" indent="-285750">
              <a:buFont typeface="Wingdings" panose="05000000000000000000" pitchFamily="2" charset="2"/>
              <a:buChar char="v"/>
            </a:pPr>
            <a:r>
              <a:rPr lang="en-US" sz="3600" dirty="0" smtClean="0">
                <a:solidFill>
                  <a:schemeClr val="bg1"/>
                </a:solidFill>
              </a:rPr>
              <a:t>Count to 100 by ones and tens</a:t>
            </a:r>
          </a:p>
          <a:p>
            <a:pPr marL="285750" indent="-285750">
              <a:buFont typeface="Wingdings" panose="05000000000000000000" pitchFamily="2" charset="2"/>
              <a:buChar char="v"/>
            </a:pPr>
            <a:r>
              <a:rPr lang="en-US" sz="3600" dirty="0" smtClean="0">
                <a:solidFill>
                  <a:schemeClr val="bg1"/>
                </a:solidFill>
              </a:rPr>
              <a:t>Do addition problems with sums up to 10</a:t>
            </a:r>
          </a:p>
          <a:p>
            <a:pPr marL="285750" indent="-285750">
              <a:buFont typeface="Wingdings" panose="05000000000000000000" pitchFamily="2" charset="2"/>
              <a:buChar char="v"/>
            </a:pPr>
            <a:r>
              <a:rPr lang="en-US" sz="3600" dirty="0" smtClean="0">
                <a:solidFill>
                  <a:schemeClr val="bg1"/>
                </a:solidFill>
              </a:rPr>
              <a:t>Do subtraction problems with numbers 0 - 10</a:t>
            </a:r>
          </a:p>
          <a:p>
            <a:pPr marL="285750" indent="-285750">
              <a:buFont typeface="Wingdings" panose="05000000000000000000" pitchFamily="2" charset="2"/>
              <a:buChar char="v"/>
            </a:pPr>
            <a:endParaRPr lang="en-US" dirty="0">
              <a:solidFill>
                <a:schemeClr val="bg1"/>
              </a:solidFil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bright="33000"/>
                    </a14:imgEffect>
                  </a14:imgLayer>
                </a14:imgProps>
              </a:ext>
            </a:extLst>
          </a:blip>
          <a:stretch>
            <a:fillRect/>
          </a:stretch>
        </p:blipFill>
        <p:spPr>
          <a:xfrm>
            <a:off x="2037830" y="4557465"/>
            <a:ext cx="2628900" cy="174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8"/>
          <a:stretch>
            <a:fillRect/>
          </a:stretch>
        </p:blipFill>
        <p:spPr>
          <a:xfrm>
            <a:off x="6323428" y="4557465"/>
            <a:ext cx="2619375" cy="174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st="384"/>
                </p14:media>
              </p:ext>
            </p:extLst>
          </p:nvPr>
        </p:nvPicPr>
        <p:blipFill>
          <a:blip r:embed="rId9"/>
          <a:stretch>
            <a:fillRect/>
          </a:stretch>
        </p:blipFill>
        <p:spPr>
          <a:xfrm>
            <a:off x="10705514" y="652691"/>
            <a:ext cx="609600" cy="609600"/>
          </a:xfrm>
          <a:prstGeom prst="rect">
            <a:avLst/>
          </a:prstGeom>
        </p:spPr>
      </p:pic>
    </p:spTree>
    <p:extLst>
      <p:ext uri="{BB962C8B-B14F-4D97-AF65-F5344CB8AC3E}">
        <p14:creationId xmlns:p14="http://schemas.microsoft.com/office/powerpoint/2010/main" val="37285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57" y="0"/>
            <a:ext cx="12193057" cy="6858000"/>
          </a:xfrm>
          <a:prstGeom prst="rect">
            <a:avLst/>
          </a:prstGeom>
        </p:spPr>
      </p:pic>
      <p:sp>
        <p:nvSpPr>
          <p:cNvPr id="6" name="Rectangle 5"/>
          <p:cNvSpPr/>
          <p:nvPr/>
        </p:nvSpPr>
        <p:spPr>
          <a:xfrm>
            <a:off x="566057" y="562960"/>
            <a:ext cx="11168743" cy="5296835"/>
          </a:xfrm>
          <a:prstGeom prst="rect">
            <a:avLst/>
          </a:prstGeom>
        </p:spPr>
        <p:txBody>
          <a:bodyPr wrap="square">
            <a:spAutoFit/>
          </a:bodyPr>
          <a:lstStyle/>
          <a:p>
            <a:pPr lvl="0">
              <a:lnSpc>
                <a:spcPct val="90000"/>
              </a:lnSpc>
              <a:spcBef>
                <a:spcPts val="1000"/>
              </a:spcBef>
            </a:pPr>
            <a:r>
              <a:rPr lang="en-US" sz="4700" b="1" i="1" dirty="0">
                <a:solidFill>
                  <a:schemeClr val="bg1"/>
                </a:solidFill>
              </a:rPr>
              <a:t>Let’s talk about one </a:t>
            </a:r>
            <a:r>
              <a:rPr lang="en-US" sz="4700" b="1" i="1" dirty="0" smtClean="0">
                <a:solidFill>
                  <a:schemeClr val="bg1"/>
                </a:solidFill>
              </a:rPr>
              <a:t>of the major things </a:t>
            </a:r>
            <a:r>
              <a:rPr lang="en-US" sz="4700" b="1" i="1" dirty="0">
                <a:solidFill>
                  <a:schemeClr val="bg1"/>
                </a:solidFill>
              </a:rPr>
              <a:t>that can hinder your child's success in school:</a:t>
            </a:r>
          </a:p>
          <a:p>
            <a:pPr lvl="0">
              <a:lnSpc>
                <a:spcPct val="90000"/>
              </a:lnSpc>
              <a:spcBef>
                <a:spcPts val="1000"/>
              </a:spcBef>
            </a:pPr>
            <a:endParaRPr lang="en-US" sz="4700" dirty="0">
              <a:solidFill>
                <a:prstClr val="black"/>
              </a:solidFill>
            </a:endParaRPr>
          </a:p>
          <a:p>
            <a:pPr lvl="0" algn="ctr">
              <a:lnSpc>
                <a:spcPct val="90000"/>
              </a:lnSpc>
              <a:spcBef>
                <a:spcPts val="1000"/>
              </a:spcBef>
            </a:pPr>
            <a:r>
              <a:rPr lang="en-US" sz="4700" b="1" dirty="0">
                <a:solidFill>
                  <a:prstClr val="black"/>
                </a:solidFill>
              </a:rPr>
              <a:t> </a:t>
            </a:r>
            <a:r>
              <a:rPr lang="en-US" sz="6900" b="1" dirty="0">
                <a:solidFill>
                  <a:srgbClr val="FF0000"/>
                </a:solidFill>
              </a:rPr>
              <a:t>Your child’s attendance is a critical component to </a:t>
            </a:r>
            <a:endParaRPr lang="en-US" sz="6900" b="1" dirty="0" smtClean="0">
              <a:solidFill>
                <a:srgbClr val="FF0000"/>
              </a:solidFill>
            </a:endParaRPr>
          </a:p>
          <a:p>
            <a:pPr lvl="0" algn="ctr">
              <a:lnSpc>
                <a:spcPct val="90000"/>
              </a:lnSpc>
              <a:spcBef>
                <a:spcPts val="1000"/>
              </a:spcBef>
            </a:pPr>
            <a:r>
              <a:rPr lang="en-US" sz="6900" b="1" dirty="0" smtClean="0">
                <a:solidFill>
                  <a:srgbClr val="FF0000"/>
                </a:solidFill>
              </a:rPr>
              <a:t>his </a:t>
            </a:r>
            <a:r>
              <a:rPr lang="en-US" sz="6900" b="1" dirty="0">
                <a:solidFill>
                  <a:srgbClr val="FF0000"/>
                </a:solidFill>
              </a:rPr>
              <a:t>or her </a:t>
            </a:r>
            <a:r>
              <a:rPr lang="en-US" sz="6900" b="1" dirty="0" smtClean="0">
                <a:solidFill>
                  <a:srgbClr val="FF0000"/>
                </a:solidFill>
              </a:rPr>
              <a:t>success in school!!!</a:t>
            </a:r>
            <a:endParaRPr lang="en-US" sz="6900" b="1" dirty="0">
              <a:solidFill>
                <a:srgbClr val="FF0000"/>
              </a:solidFill>
            </a:endParaRP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1288" end="960.8049"/>
                </p14:media>
              </p:ext>
            </p:extLst>
          </p:nvPr>
        </p:nvPicPr>
        <p:blipFill>
          <a:blip r:embed="rId5"/>
          <a:stretch>
            <a:fillRect/>
          </a:stretch>
        </p:blipFill>
        <p:spPr>
          <a:xfrm>
            <a:off x="10871200" y="1854200"/>
            <a:ext cx="609600" cy="609600"/>
          </a:xfrm>
          <a:prstGeom prst="rect">
            <a:avLst/>
          </a:prstGeom>
        </p:spPr>
      </p:pic>
    </p:spTree>
    <p:extLst>
      <p:ext uri="{BB962C8B-B14F-4D97-AF65-F5344CB8AC3E}">
        <p14:creationId xmlns:p14="http://schemas.microsoft.com/office/powerpoint/2010/main" val="154134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9" y="24088"/>
            <a:ext cx="12193057" cy="6833911"/>
          </a:xfrm>
          <a:prstGeom prst="rect">
            <a:avLst/>
          </a:prstGeom>
        </p:spPr>
      </p:pic>
      <p:sp>
        <p:nvSpPr>
          <p:cNvPr id="4" name="Rectangle 3"/>
          <p:cNvSpPr/>
          <p:nvPr/>
        </p:nvSpPr>
        <p:spPr>
          <a:xfrm>
            <a:off x="269965" y="560522"/>
            <a:ext cx="11652068" cy="5736955"/>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3200" dirty="0">
                <a:solidFill>
                  <a:schemeClr val="bg1"/>
                </a:solidFill>
              </a:rPr>
              <a:t>Students who are chronically absent are less likely to read </a:t>
            </a:r>
            <a:r>
              <a:rPr lang="en-US" sz="3200" dirty="0" smtClean="0">
                <a:solidFill>
                  <a:schemeClr val="bg1"/>
                </a:solidFill>
              </a:rPr>
              <a:t>proficiently </a:t>
            </a:r>
            <a:r>
              <a:rPr lang="en-US" sz="3200" dirty="0">
                <a:solidFill>
                  <a:schemeClr val="bg1"/>
                </a:solidFill>
              </a:rPr>
              <a:t>by the time they finish third grade.</a:t>
            </a:r>
          </a:p>
          <a:p>
            <a:pPr marL="228600" lvl="0" indent="-228600">
              <a:lnSpc>
                <a:spcPct val="90000"/>
              </a:lnSpc>
              <a:spcBef>
                <a:spcPts val="1000"/>
              </a:spcBef>
              <a:buFont typeface="Arial" panose="020B0604020202020204" pitchFamily="34" charset="0"/>
              <a:buChar char="•"/>
            </a:pPr>
            <a:endParaRPr lang="en-US" sz="3200" dirty="0">
              <a:solidFill>
                <a:schemeClr val="bg1"/>
              </a:solidFill>
            </a:endParaRPr>
          </a:p>
          <a:p>
            <a:pPr marL="228600" lvl="0" indent="-228600">
              <a:lnSpc>
                <a:spcPct val="90000"/>
              </a:lnSpc>
              <a:spcBef>
                <a:spcPts val="1000"/>
              </a:spcBef>
              <a:buFont typeface="Arial" panose="020B0604020202020204" pitchFamily="34" charset="0"/>
              <a:buChar char="•"/>
            </a:pPr>
            <a:r>
              <a:rPr lang="en-US" sz="3200" dirty="0">
                <a:solidFill>
                  <a:schemeClr val="bg1"/>
                </a:solidFill>
              </a:rPr>
              <a:t>If your child’s attendance is 100% he/she is more likely to achieve or exceed their target  grade. </a:t>
            </a:r>
          </a:p>
          <a:p>
            <a:pPr marL="228600" lvl="0" indent="-228600">
              <a:lnSpc>
                <a:spcPct val="90000"/>
              </a:lnSpc>
              <a:spcBef>
                <a:spcPts val="1000"/>
              </a:spcBef>
              <a:buFont typeface="Arial" panose="020B0604020202020204" pitchFamily="34" charset="0"/>
              <a:buChar char="•"/>
            </a:pPr>
            <a:endParaRPr lang="en-US" sz="3200" dirty="0">
              <a:solidFill>
                <a:schemeClr val="bg1"/>
              </a:solidFill>
            </a:endParaRPr>
          </a:p>
          <a:p>
            <a:pPr marL="228600" lvl="0" indent="-228600">
              <a:lnSpc>
                <a:spcPct val="90000"/>
              </a:lnSpc>
              <a:spcBef>
                <a:spcPts val="1000"/>
              </a:spcBef>
              <a:buFont typeface="Arial" panose="020B0604020202020204" pitchFamily="34" charset="0"/>
              <a:buChar char="•"/>
            </a:pPr>
            <a:r>
              <a:rPr lang="en-US" sz="3200" dirty="0">
                <a:solidFill>
                  <a:schemeClr val="bg1"/>
                </a:solidFill>
              </a:rPr>
              <a:t>If your child’s attendance falls below 90% he/she is likely to achieve one grade lower.</a:t>
            </a:r>
          </a:p>
          <a:p>
            <a:pPr marL="228600" lvl="0" indent="-228600">
              <a:lnSpc>
                <a:spcPct val="90000"/>
              </a:lnSpc>
              <a:spcBef>
                <a:spcPts val="1000"/>
              </a:spcBef>
              <a:buFont typeface="Arial" panose="020B0604020202020204" pitchFamily="34" charset="0"/>
              <a:buChar char="•"/>
            </a:pPr>
            <a:endParaRPr lang="en-US" sz="3200" dirty="0">
              <a:solidFill>
                <a:schemeClr val="bg1"/>
              </a:solidFill>
            </a:endParaRPr>
          </a:p>
          <a:p>
            <a:pPr marL="228600" lvl="0" indent="-228600">
              <a:lnSpc>
                <a:spcPct val="90000"/>
              </a:lnSpc>
              <a:spcBef>
                <a:spcPts val="1000"/>
              </a:spcBef>
              <a:buFont typeface="Arial" panose="020B0604020202020204" pitchFamily="34" charset="0"/>
              <a:buChar char="•"/>
            </a:pPr>
            <a:r>
              <a:rPr lang="en-US" sz="3200" dirty="0">
                <a:solidFill>
                  <a:schemeClr val="bg1"/>
                </a:solidFill>
              </a:rPr>
              <a:t>If your child’s attendance falls below 80% he/she is </a:t>
            </a:r>
            <a:r>
              <a:rPr lang="en-US" sz="3200" dirty="0" smtClean="0">
                <a:solidFill>
                  <a:schemeClr val="bg1"/>
                </a:solidFill>
              </a:rPr>
              <a:t>likely to achieve </a:t>
            </a:r>
            <a:r>
              <a:rPr lang="en-US" sz="3200" dirty="0">
                <a:solidFill>
                  <a:schemeClr val="bg1"/>
                </a:solidFill>
              </a:rPr>
              <a:t>two grades lower.</a:t>
            </a: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219" end="0.6575"/>
                </p14:media>
              </p:ext>
            </p:extLst>
          </p:nvPr>
        </p:nvPicPr>
        <p:blipFill>
          <a:blip r:embed="rId5"/>
          <a:stretch>
            <a:fillRect/>
          </a:stretch>
        </p:blipFill>
        <p:spPr>
          <a:xfrm>
            <a:off x="10668000" y="800100"/>
            <a:ext cx="609600" cy="609600"/>
          </a:xfrm>
          <a:prstGeom prst="rect">
            <a:avLst/>
          </a:prstGeom>
        </p:spPr>
      </p:pic>
    </p:spTree>
    <p:extLst>
      <p:ext uri="{BB962C8B-B14F-4D97-AF65-F5344CB8AC3E}">
        <p14:creationId xmlns:p14="http://schemas.microsoft.com/office/powerpoint/2010/main" val="259130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057" y="0"/>
            <a:ext cx="12193057" cy="6858000"/>
          </a:xfrm>
          <a:prstGeom prst="rect">
            <a:avLst/>
          </a:prstGeom>
        </p:spPr>
      </p:pic>
      <p:sp>
        <p:nvSpPr>
          <p:cNvPr id="2" name="TextBox 1"/>
          <p:cNvSpPr txBox="1"/>
          <p:nvPr/>
        </p:nvSpPr>
        <p:spPr>
          <a:xfrm>
            <a:off x="300096" y="3404911"/>
            <a:ext cx="11590750" cy="3046988"/>
          </a:xfrm>
          <a:prstGeom prst="rect">
            <a:avLst/>
          </a:prstGeom>
          <a:noFill/>
        </p:spPr>
        <p:txBody>
          <a:bodyPr wrap="square" rtlCol="0">
            <a:spAutoFit/>
          </a:bodyPr>
          <a:lstStyle/>
          <a:p>
            <a:pPr algn="ctr"/>
            <a:r>
              <a:rPr lang="en-US" sz="9600" dirty="0" smtClean="0">
                <a:solidFill>
                  <a:schemeClr val="bg1"/>
                </a:solidFill>
              </a:rPr>
              <a:t>Most frequently asked Questions?</a:t>
            </a:r>
            <a:endParaRPr lang="en-US" sz="9600" dirty="0">
              <a:solidFill>
                <a:schemeClr val="bg1"/>
              </a:solidFill>
            </a:endParaRPr>
          </a:p>
        </p:txBody>
      </p:sp>
      <p:pic>
        <p:nvPicPr>
          <p:cNvPr id="3" name="Picture 2"/>
          <p:cNvPicPr>
            <a:picLocks noChangeAspect="1"/>
          </p:cNvPicPr>
          <p:nvPr/>
        </p:nvPicPr>
        <p:blipFill>
          <a:blip r:embed="rId6"/>
          <a:stretch>
            <a:fillRect/>
          </a:stretch>
        </p:blipFill>
        <p:spPr>
          <a:xfrm>
            <a:off x="4867423" y="859481"/>
            <a:ext cx="2063262" cy="23287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3">
                  <p14:trim st="963"/>
                </p14:media>
              </p:ext>
            </p:extLst>
          </p:nvPr>
        </p:nvPicPr>
        <p:blipFill>
          <a:blip r:embed="rId7"/>
          <a:stretch>
            <a:fillRect/>
          </a:stretch>
        </p:blipFill>
        <p:spPr>
          <a:xfrm>
            <a:off x="1143000" y="788056"/>
            <a:ext cx="609600" cy="609600"/>
          </a:xfrm>
          <a:prstGeom prst="rect">
            <a:avLst/>
          </a:prstGeom>
        </p:spPr>
      </p:pic>
    </p:spTree>
    <p:custDataLst>
      <p:tags r:id="rId1"/>
    </p:custDataLst>
    <p:extLst>
      <p:ext uri="{BB962C8B-B14F-4D97-AF65-F5344CB8AC3E}">
        <p14:creationId xmlns:p14="http://schemas.microsoft.com/office/powerpoint/2010/main" val="229135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29" y="0"/>
            <a:ext cx="12193057" cy="6858000"/>
          </a:xfrm>
          <a:prstGeom prst="rect">
            <a:avLst/>
          </a:prstGeom>
        </p:spPr>
      </p:pic>
      <p:sp>
        <p:nvSpPr>
          <p:cNvPr id="6" name="Rectangle 5"/>
          <p:cNvSpPr/>
          <p:nvPr/>
        </p:nvSpPr>
        <p:spPr>
          <a:xfrm>
            <a:off x="457200" y="1577292"/>
            <a:ext cx="8519855" cy="553998"/>
          </a:xfrm>
          <a:prstGeom prst="rect">
            <a:avLst/>
          </a:prstGeom>
        </p:spPr>
        <p:txBody>
          <a:bodyPr wrap="square">
            <a:spAutoFit/>
          </a:bodyPr>
          <a:lstStyle/>
          <a:p>
            <a:endParaRPr lang="en-US" sz="3000" b="1" dirty="0">
              <a:solidFill>
                <a:schemeClr val="bg1"/>
              </a:solidFill>
            </a:endParaRPr>
          </a:p>
        </p:txBody>
      </p:sp>
      <p:pic>
        <p:nvPicPr>
          <p:cNvPr id="7" name="Picture 6"/>
          <p:cNvPicPr>
            <a:picLocks noChangeAspect="1"/>
          </p:cNvPicPr>
          <p:nvPr/>
        </p:nvPicPr>
        <p:blipFill>
          <a:blip r:embed="rId5"/>
          <a:stretch>
            <a:fillRect/>
          </a:stretch>
        </p:blipFill>
        <p:spPr>
          <a:xfrm>
            <a:off x="10245326" y="420331"/>
            <a:ext cx="1511133" cy="1156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p:cNvSpPr/>
          <p:nvPr/>
        </p:nvSpPr>
        <p:spPr>
          <a:xfrm>
            <a:off x="457200" y="739067"/>
            <a:ext cx="10620103" cy="6632585"/>
          </a:xfrm>
          <a:prstGeom prst="rect">
            <a:avLst/>
          </a:prstGeom>
        </p:spPr>
        <p:txBody>
          <a:bodyPr wrap="square">
            <a:spAutoFit/>
          </a:bodyPr>
          <a:lstStyle/>
          <a:p>
            <a:r>
              <a:rPr lang="en-US" sz="3200" dirty="0" smtClean="0">
                <a:solidFill>
                  <a:schemeClr val="bg1"/>
                </a:solidFill>
                <a:latin typeface="Museo Sans W01_300"/>
              </a:rPr>
              <a:t>Kindergarten </a:t>
            </a:r>
            <a:r>
              <a:rPr lang="en-US" sz="3200" dirty="0">
                <a:solidFill>
                  <a:schemeClr val="bg1"/>
                </a:solidFill>
                <a:latin typeface="Museo Sans W01_300"/>
              </a:rPr>
              <a:t>provides your child with an opportunity </a:t>
            </a:r>
            <a:endParaRPr lang="en-US" sz="3200" dirty="0" smtClean="0">
              <a:solidFill>
                <a:schemeClr val="bg1"/>
              </a:solidFill>
              <a:latin typeface="Museo Sans W01_300"/>
            </a:endParaRPr>
          </a:p>
          <a:p>
            <a:r>
              <a:rPr lang="en-US" sz="3200" dirty="0" smtClean="0">
                <a:solidFill>
                  <a:schemeClr val="bg1"/>
                </a:solidFill>
                <a:latin typeface="Museo Sans W01_300"/>
              </a:rPr>
              <a:t>to </a:t>
            </a:r>
            <a:r>
              <a:rPr lang="en-US" sz="3200" dirty="0">
                <a:solidFill>
                  <a:schemeClr val="bg1"/>
                </a:solidFill>
                <a:latin typeface="Museo Sans W01_300"/>
              </a:rPr>
              <a:t>learn and practice the essential social, emotional, problem-solving, and study skills that </a:t>
            </a:r>
            <a:r>
              <a:rPr lang="en-US" sz="3200" dirty="0" smtClean="0">
                <a:solidFill>
                  <a:schemeClr val="bg1"/>
                </a:solidFill>
                <a:latin typeface="Museo Sans W01_300"/>
              </a:rPr>
              <a:t>they </a:t>
            </a:r>
            <a:r>
              <a:rPr lang="en-US" sz="3200" dirty="0">
                <a:solidFill>
                  <a:schemeClr val="bg1"/>
                </a:solidFill>
                <a:latin typeface="Museo Sans W01_300"/>
              </a:rPr>
              <a:t>will use throughout </a:t>
            </a:r>
            <a:r>
              <a:rPr lang="en-US" sz="3200" dirty="0" smtClean="0">
                <a:solidFill>
                  <a:schemeClr val="bg1"/>
                </a:solidFill>
                <a:latin typeface="Museo Sans W01_300"/>
              </a:rPr>
              <a:t>their schooling.</a:t>
            </a:r>
          </a:p>
          <a:p>
            <a:endParaRPr lang="en-US" sz="1100" b="1" dirty="0">
              <a:solidFill>
                <a:schemeClr val="bg1"/>
              </a:solidFill>
              <a:latin typeface="Museo Sans W01_300"/>
            </a:endParaRPr>
          </a:p>
          <a:p>
            <a:pPr marL="457200" indent="-457200">
              <a:buFont typeface="Wingdings" panose="05000000000000000000" pitchFamily="2" charset="2"/>
              <a:buChar char="v"/>
            </a:pPr>
            <a:r>
              <a:rPr lang="en-US" sz="3200" b="1" dirty="0" smtClean="0">
                <a:solidFill>
                  <a:schemeClr val="bg1"/>
                </a:solidFill>
              </a:rPr>
              <a:t> </a:t>
            </a:r>
            <a:r>
              <a:rPr lang="en-US" sz="3200" dirty="0">
                <a:solidFill>
                  <a:schemeClr val="bg1"/>
                </a:solidFill>
              </a:rPr>
              <a:t>The development of self-esteem is one of the important goals of kindergarten. This is the process of helping your child feel good about who </a:t>
            </a:r>
            <a:r>
              <a:rPr lang="en-US" sz="3200" dirty="0" smtClean="0">
                <a:solidFill>
                  <a:schemeClr val="bg1"/>
                </a:solidFill>
              </a:rPr>
              <a:t>he or she </a:t>
            </a:r>
            <a:r>
              <a:rPr lang="en-US" sz="3200" dirty="0">
                <a:solidFill>
                  <a:schemeClr val="bg1"/>
                </a:solidFill>
              </a:rPr>
              <a:t>is and confident in </a:t>
            </a:r>
            <a:r>
              <a:rPr lang="en-US" sz="3200" dirty="0" smtClean="0">
                <a:solidFill>
                  <a:schemeClr val="bg1"/>
                </a:solidFill>
              </a:rPr>
              <a:t>their </a:t>
            </a:r>
            <a:r>
              <a:rPr lang="en-US" sz="3200" dirty="0">
                <a:solidFill>
                  <a:schemeClr val="bg1"/>
                </a:solidFill>
              </a:rPr>
              <a:t>ability to tackle the challenges of </a:t>
            </a:r>
            <a:r>
              <a:rPr lang="en-US" sz="3200" dirty="0" smtClean="0">
                <a:solidFill>
                  <a:schemeClr val="bg1"/>
                </a:solidFill>
              </a:rPr>
              <a:t>learning.</a:t>
            </a:r>
          </a:p>
          <a:p>
            <a:endParaRPr lang="en-US" sz="1200" dirty="0">
              <a:solidFill>
                <a:schemeClr val="bg1"/>
              </a:solidFill>
              <a:latin typeface="Museo Sans W01_300"/>
            </a:endParaRPr>
          </a:p>
          <a:p>
            <a:pPr marL="457200" indent="-457200">
              <a:buFont typeface="Wingdings" panose="05000000000000000000" pitchFamily="2" charset="2"/>
              <a:buChar char="v"/>
            </a:pPr>
            <a:r>
              <a:rPr lang="en-US" sz="3200" dirty="0">
                <a:solidFill>
                  <a:schemeClr val="bg1"/>
                </a:solidFill>
                <a:latin typeface="Museo Sans W01_300"/>
              </a:rPr>
              <a:t>Kindergarten teaches cooperation: the ability to work, learn, and get along with others.</a:t>
            </a:r>
            <a:endParaRPr lang="en-US" sz="3200" dirty="0" smtClean="0">
              <a:solidFill>
                <a:schemeClr val="bg1"/>
              </a:solidFill>
              <a:latin typeface="Museo Sans W01_300"/>
            </a:endParaRPr>
          </a:p>
          <a:p>
            <a:endParaRPr lang="en-US" sz="3200" dirty="0">
              <a:solidFill>
                <a:schemeClr val="bg1"/>
              </a:solidFill>
              <a:latin typeface="Museo Sans W01_300"/>
            </a:endParaRPr>
          </a:p>
          <a:p>
            <a:endParaRPr lang="en-US" sz="3200" dirty="0" smtClean="0">
              <a:solidFill>
                <a:schemeClr val="bg1"/>
              </a:solidFill>
              <a:latin typeface="Museo Sans W01_300"/>
            </a:endParaRPr>
          </a:p>
          <a:p>
            <a:endParaRPr lang="en-US" dirty="0"/>
          </a:p>
        </p:txBody>
      </p:sp>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2">
                  <p14:trim st="7660" end="524.009"/>
                </p14:media>
              </p:ext>
            </p:extLst>
          </p:nvPr>
        </p:nvPicPr>
        <p:blipFill>
          <a:blip r:embed="rId6"/>
          <a:stretch>
            <a:fillRect/>
          </a:stretch>
        </p:blipFill>
        <p:spPr>
          <a:xfrm>
            <a:off x="10882995" y="5772621"/>
            <a:ext cx="609600" cy="609600"/>
          </a:xfrm>
          <a:prstGeom prst="rect">
            <a:avLst/>
          </a:prstGeom>
        </p:spPr>
      </p:pic>
    </p:spTree>
    <p:extLst>
      <p:ext uri="{BB962C8B-B14F-4D97-AF65-F5344CB8AC3E}">
        <p14:creationId xmlns:p14="http://schemas.microsoft.com/office/powerpoint/2010/main" val="28680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1057" y="-1"/>
            <a:ext cx="12193057" cy="6942667"/>
          </a:xfrm>
          <a:prstGeom prst="rect">
            <a:avLst/>
          </a:prstGeom>
        </p:spPr>
      </p:pic>
      <p:sp>
        <p:nvSpPr>
          <p:cNvPr id="4" name="Rectangle 3"/>
          <p:cNvSpPr/>
          <p:nvPr/>
        </p:nvSpPr>
        <p:spPr>
          <a:xfrm>
            <a:off x="338203" y="300718"/>
            <a:ext cx="11461315" cy="830997"/>
          </a:xfrm>
          <a:prstGeom prst="rect">
            <a:avLst/>
          </a:prstGeom>
        </p:spPr>
        <p:txBody>
          <a:bodyPr wrap="square">
            <a:spAutoFit/>
          </a:bodyPr>
          <a:lstStyle/>
          <a:p>
            <a:pPr algn="ctr"/>
            <a:r>
              <a:rPr lang="en-US" sz="4800" b="1" dirty="0" smtClean="0">
                <a:solidFill>
                  <a:schemeClr val="bg1"/>
                </a:solidFill>
                <a:effectLst>
                  <a:outerShdw blurRad="38100" dist="38100" dir="2700000" algn="tl">
                    <a:srgbClr val="000000"/>
                  </a:outerShdw>
                </a:effectLst>
                <a:ea typeface="ＭＳ Ｐゴシック" panose="020B0600070205080204" pitchFamily="34" charset="-128"/>
              </a:rPr>
              <a:t>What Will Your Child Learn in Kindergarten?</a:t>
            </a:r>
            <a:endParaRPr lang="en-US" sz="4800" b="1" dirty="0">
              <a:solidFill>
                <a:schemeClr val="bg1"/>
              </a:solidFill>
            </a:endParaRPr>
          </a:p>
        </p:txBody>
      </p:sp>
      <p:sp>
        <p:nvSpPr>
          <p:cNvPr id="5" name="Rectangle 4"/>
          <p:cNvSpPr/>
          <p:nvPr/>
        </p:nvSpPr>
        <p:spPr>
          <a:xfrm>
            <a:off x="338203" y="1131715"/>
            <a:ext cx="11461315" cy="6063198"/>
          </a:xfrm>
          <a:prstGeom prst="rect">
            <a:avLst/>
          </a:prstGeom>
        </p:spPr>
        <p:txBody>
          <a:bodyPr wrap="square">
            <a:spAutoFit/>
          </a:bodyPr>
          <a:lstStyle/>
          <a:p>
            <a:pPr algn="ctr">
              <a:defRPr/>
            </a:pPr>
            <a:r>
              <a:rPr lang="en-US" sz="4400" b="1" u="sng" dirty="0" smtClean="0">
                <a:solidFill>
                  <a:schemeClr val="bg1"/>
                </a:solidFill>
              </a:rPr>
              <a:t>Kindergarten Units of Study</a:t>
            </a:r>
          </a:p>
          <a:p>
            <a:pPr algn="ctr">
              <a:defRPr/>
            </a:pPr>
            <a:endParaRPr lang="en-US" sz="4400" u="sng" dirty="0" smtClean="0">
              <a:solidFill>
                <a:schemeClr val="dk1"/>
              </a:solidFill>
            </a:endParaRPr>
          </a:p>
          <a:p>
            <a:pPr algn="ctr">
              <a:defRPr/>
            </a:pPr>
            <a:r>
              <a:rPr lang="en-US" sz="4400" b="1" dirty="0" smtClean="0">
                <a:solidFill>
                  <a:schemeClr val="bg1"/>
                </a:solidFill>
              </a:rPr>
              <a:t>Reading/Language Arts </a:t>
            </a:r>
          </a:p>
          <a:p>
            <a:pPr algn="ctr">
              <a:defRPr/>
            </a:pPr>
            <a:r>
              <a:rPr lang="en-US" sz="4400" b="1" dirty="0" smtClean="0">
                <a:solidFill>
                  <a:schemeClr val="bg1"/>
                </a:solidFill>
              </a:rPr>
              <a:t>Math</a:t>
            </a:r>
          </a:p>
          <a:p>
            <a:pPr algn="ctr">
              <a:defRPr/>
            </a:pPr>
            <a:r>
              <a:rPr lang="en-US" sz="4400" b="1" dirty="0" smtClean="0">
                <a:solidFill>
                  <a:schemeClr val="bg1"/>
                </a:solidFill>
              </a:rPr>
              <a:t>Science</a:t>
            </a:r>
          </a:p>
          <a:p>
            <a:pPr algn="ctr">
              <a:defRPr/>
            </a:pPr>
            <a:r>
              <a:rPr lang="en-US" sz="4400" b="1" dirty="0" smtClean="0">
                <a:solidFill>
                  <a:schemeClr val="bg1"/>
                </a:solidFill>
              </a:rPr>
              <a:t>Social Studies</a:t>
            </a:r>
          </a:p>
          <a:p>
            <a:pPr algn="ctr">
              <a:defRPr/>
            </a:pPr>
            <a:r>
              <a:rPr lang="en-US" sz="4400" b="1" dirty="0" smtClean="0">
                <a:solidFill>
                  <a:schemeClr val="bg1"/>
                </a:solidFill>
              </a:rPr>
              <a:t>Health/</a:t>
            </a:r>
          </a:p>
          <a:p>
            <a:pPr algn="ctr">
              <a:defRPr/>
            </a:pPr>
            <a:r>
              <a:rPr lang="en-US" sz="4400" b="1" dirty="0" smtClean="0">
                <a:solidFill>
                  <a:schemeClr val="bg1"/>
                </a:solidFill>
              </a:rPr>
              <a:t>Social Emotional Learning(SEL)</a:t>
            </a:r>
            <a:endParaRPr lang="en-US" sz="4400" b="1" dirty="0">
              <a:solidFill>
                <a:schemeClr val="bg1"/>
              </a:solidFill>
            </a:endParaRPr>
          </a:p>
          <a:p>
            <a:pPr algn="ctr">
              <a:defRPr/>
            </a:pPr>
            <a:endParaRPr lang="en-US" dirty="0">
              <a:solidFill>
                <a:schemeClr val="dk1"/>
              </a:solidFill>
            </a:endParaRPr>
          </a:p>
          <a:p>
            <a:pPr algn="ctr">
              <a:defRPr/>
            </a:pPr>
            <a:endParaRPr lang="en-US" dirty="0">
              <a:solidFill>
                <a:schemeClr val="dk1"/>
              </a:solidFill>
            </a:endParaRPr>
          </a:p>
        </p:txBody>
      </p:sp>
      <p:pic>
        <p:nvPicPr>
          <p:cNvPr id="6" name="Picture 5"/>
          <p:cNvPicPr>
            <a:picLocks noChangeAspect="1"/>
          </p:cNvPicPr>
          <p:nvPr/>
        </p:nvPicPr>
        <p:blipFill>
          <a:blip r:embed="rId6"/>
          <a:stretch>
            <a:fillRect/>
          </a:stretch>
        </p:blipFill>
        <p:spPr>
          <a:xfrm>
            <a:off x="8699500" y="4673980"/>
            <a:ext cx="2914937" cy="11051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7"/>
          <a:stretch>
            <a:fillRect/>
          </a:stretch>
        </p:blipFill>
        <p:spPr>
          <a:xfrm>
            <a:off x="503947" y="4293326"/>
            <a:ext cx="2213854" cy="15530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8"/>
          <a:stretch>
            <a:fillRect/>
          </a:stretch>
        </p:blipFill>
        <p:spPr>
          <a:xfrm>
            <a:off x="9338905" y="1962712"/>
            <a:ext cx="2275532" cy="15476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9"/>
          <a:stretch>
            <a:fillRect/>
          </a:stretch>
        </p:blipFill>
        <p:spPr>
          <a:xfrm>
            <a:off x="503946" y="1962712"/>
            <a:ext cx="2508885" cy="1340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3">
                  <p14:trim st="16494" end="129.7301"/>
                </p14:media>
              </p:ext>
            </p:extLst>
          </p:nvPr>
        </p:nvPicPr>
        <p:blipFill>
          <a:blip r:embed="rId10"/>
          <a:stretch>
            <a:fillRect/>
          </a:stretch>
        </p:blipFill>
        <p:spPr>
          <a:xfrm>
            <a:off x="1306074" y="1131715"/>
            <a:ext cx="609600" cy="609600"/>
          </a:xfrm>
          <a:prstGeom prst="rect">
            <a:avLst/>
          </a:prstGeom>
        </p:spPr>
      </p:pic>
    </p:spTree>
    <p:custDataLst>
      <p:tags r:id="rId1"/>
    </p:custDataLst>
    <p:extLst>
      <p:ext uri="{BB962C8B-B14F-4D97-AF65-F5344CB8AC3E}">
        <p14:creationId xmlns:p14="http://schemas.microsoft.com/office/powerpoint/2010/main" val="74787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9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4"/>
          <a:stretch>
            <a:fillRect/>
          </a:stretch>
        </p:blipFill>
        <p:spPr>
          <a:xfrm>
            <a:off x="0" y="0"/>
            <a:ext cx="12193057" cy="6864691"/>
          </a:xfrm>
          <a:prstGeom prst="rect">
            <a:avLst/>
          </a:prstGeom>
        </p:spPr>
      </p:pic>
      <p:sp>
        <p:nvSpPr>
          <p:cNvPr id="5" name="Rectangle 4"/>
          <p:cNvSpPr/>
          <p:nvPr/>
        </p:nvSpPr>
        <p:spPr>
          <a:xfrm>
            <a:off x="561622" y="365125"/>
            <a:ext cx="10792178" cy="5816977"/>
          </a:xfrm>
          <a:prstGeom prst="rect">
            <a:avLst/>
          </a:prstGeom>
        </p:spPr>
        <p:txBody>
          <a:bodyPr wrap="square">
            <a:spAutoFit/>
          </a:bodyPr>
          <a:lstStyle/>
          <a:p>
            <a:r>
              <a:rPr lang="en-US" sz="3600" b="1" u="sng" dirty="0" smtClean="0">
                <a:solidFill>
                  <a:schemeClr val="bg1"/>
                </a:solidFill>
              </a:rPr>
              <a:t>For Reading / Language Arts your child will begin:</a:t>
            </a:r>
          </a:p>
          <a:p>
            <a:endParaRPr lang="en-US" sz="3600" b="1" u="sng" dirty="0" smtClean="0">
              <a:solidFill>
                <a:schemeClr val="bg1"/>
              </a:solidFill>
            </a:endParaRPr>
          </a:p>
          <a:p>
            <a:r>
              <a:rPr lang="en-US" sz="3000" dirty="0" smtClean="0">
                <a:solidFill>
                  <a:schemeClr val="bg1"/>
                </a:solidFill>
              </a:rPr>
              <a:t>1. To transition </a:t>
            </a:r>
            <a:r>
              <a:rPr lang="en-US" sz="3000" dirty="0">
                <a:solidFill>
                  <a:schemeClr val="bg1"/>
                </a:solidFill>
              </a:rPr>
              <a:t>from oral to written literacy. </a:t>
            </a:r>
          </a:p>
          <a:p>
            <a:pPr marL="514350" indent="-514350">
              <a:buAutoNum type="arabicPeriod"/>
            </a:pPr>
            <a:endParaRPr lang="en-US" sz="3000" dirty="0" smtClean="0">
              <a:solidFill>
                <a:schemeClr val="bg1"/>
              </a:solidFill>
            </a:endParaRPr>
          </a:p>
          <a:p>
            <a:r>
              <a:rPr lang="en-US" sz="3000" dirty="0" smtClean="0">
                <a:solidFill>
                  <a:schemeClr val="bg1"/>
                </a:solidFill>
              </a:rPr>
              <a:t>2. They </a:t>
            </a:r>
            <a:r>
              <a:rPr lang="en-US" sz="3000" dirty="0">
                <a:solidFill>
                  <a:schemeClr val="bg1"/>
                </a:solidFill>
              </a:rPr>
              <a:t>begin to demonstrate their understanding of the organizational and basic features of print as they learn to track print and distinguish words from pictures and letters from words</a:t>
            </a:r>
            <a:r>
              <a:rPr lang="en-US" sz="3000" dirty="0" smtClean="0">
                <a:solidFill>
                  <a:schemeClr val="bg1"/>
                </a:solidFill>
              </a:rPr>
              <a:t>.</a:t>
            </a:r>
          </a:p>
          <a:p>
            <a:endParaRPr lang="en-US" sz="3000" dirty="0" smtClean="0">
              <a:solidFill>
                <a:schemeClr val="bg1"/>
              </a:solidFill>
            </a:endParaRPr>
          </a:p>
          <a:p>
            <a:r>
              <a:rPr lang="en-US" sz="3000" dirty="0" smtClean="0">
                <a:solidFill>
                  <a:schemeClr val="bg1"/>
                </a:solidFill>
              </a:rPr>
              <a:t>3. To </a:t>
            </a:r>
            <a:r>
              <a:rPr lang="en-US" sz="3000" dirty="0">
                <a:solidFill>
                  <a:schemeClr val="bg1"/>
                </a:solidFill>
              </a:rPr>
              <a:t>learn the basics of sound-print code and begin to develop comprehension strategies that will enable them to manipulate grade-level texts of appropriate complexity, including both story books and simple informational </a:t>
            </a:r>
            <a:r>
              <a:rPr lang="en-US" sz="3000" dirty="0" smtClean="0">
                <a:solidFill>
                  <a:schemeClr val="bg1"/>
                </a:solidFill>
              </a:rPr>
              <a:t>texts.</a:t>
            </a:r>
            <a:endParaRPr lang="en-US" sz="3000" dirty="0">
              <a:solidFill>
                <a:schemeClr val="bg1"/>
              </a:solidFill>
            </a:endParaRPr>
          </a:p>
        </p:txBody>
      </p:sp>
      <p:pic>
        <p:nvPicPr>
          <p:cNvPr id="6" name="Picture 5"/>
          <p:cNvPicPr>
            <a:picLocks noChangeAspect="1"/>
          </p:cNvPicPr>
          <p:nvPr/>
        </p:nvPicPr>
        <p:blipFill>
          <a:blip r:embed="rId5"/>
          <a:stretch>
            <a:fillRect/>
          </a:stretch>
        </p:blipFill>
        <p:spPr>
          <a:xfrm>
            <a:off x="9728200" y="1090649"/>
            <a:ext cx="1798034" cy="1439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2">
                  <p14:trim st="1380" end="12757.4444"/>
                </p14:media>
              </p:ext>
            </p:extLst>
          </p:nvPr>
        </p:nvPicPr>
        <p:blipFill>
          <a:blip r:embed="rId6"/>
          <a:stretch>
            <a:fillRect/>
          </a:stretch>
        </p:blipFill>
        <p:spPr>
          <a:xfrm>
            <a:off x="10744200" y="5608996"/>
            <a:ext cx="609600" cy="609600"/>
          </a:xfrm>
          <a:prstGeom prst="rect">
            <a:avLst/>
          </a:prstGeom>
        </p:spPr>
      </p:pic>
    </p:spTree>
    <p:extLst>
      <p:ext uri="{BB962C8B-B14F-4D97-AF65-F5344CB8AC3E}">
        <p14:creationId xmlns:p14="http://schemas.microsoft.com/office/powerpoint/2010/main" val="16145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29" y="-3346"/>
            <a:ext cx="12193057" cy="6864691"/>
          </a:xfrm>
          <a:prstGeom prst="rect">
            <a:avLst/>
          </a:prstGeom>
        </p:spPr>
      </p:pic>
      <p:sp>
        <p:nvSpPr>
          <p:cNvPr id="5" name="Rectangle 4"/>
          <p:cNvSpPr/>
          <p:nvPr/>
        </p:nvSpPr>
        <p:spPr>
          <a:xfrm>
            <a:off x="474133" y="474345"/>
            <a:ext cx="11266311" cy="4247317"/>
          </a:xfrm>
          <a:prstGeom prst="rect">
            <a:avLst/>
          </a:prstGeom>
        </p:spPr>
        <p:txBody>
          <a:bodyPr wrap="square">
            <a:spAutoFit/>
          </a:bodyPr>
          <a:lstStyle/>
          <a:p>
            <a:pPr lvl="0"/>
            <a:r>
              <a:rPr lang="en-US" sz="3000" dirty="0" smtClean="0">
                <a:solidFill>
                  <a:prstClr val="white"/>
                </a:solidFill>
              </a:rPr>
              <a:t>4. To </a:t>
            </a:r>
            <a:r>
              <a:rPr lang="en-US" sz="3000" dirty="0">
                <a:solidFill>
                  <a:prstClr val="white"/>
                </a:solidFill>
              </a:rPr>
              <a:t>connect their inquiries and responses directly to the text and identify main ideas. </a:t>
            </a:r>
            <a:endParaRPr lang="en-US" sz="3000" dirty="0" smtClean="0">
              <a:solidFill>
                <a:prstClr val="white"/>
              </a:solidFill>
            </a:endParaRPr>
          </a:p>
          <a:p>
            <a:pPr lvl="0"/>
            <a:endParaRPr lang="en-US" sz="3000" dirty="0" smtClean="0">
              <a:solidFill>
                <a:prstClr val="white"/>
              </a:solidFill>
            </a:endParaRPr>
          </a:p>
          <a:p>
            <a:pPr lvl="0"/>
            <a:r>
              <a:rPr lang="en-US" sz="3000" dirty="0" smtClean="0">
                <a:solidFill>
                  <a:prstClr val="white"/>
                </a:solidFill>
              </a:rPr>
              <a:t>5. Will </a:t>
            </a:r>
            <a:r>
              <a:rPr lang="en-US" sz="3000" dirty="0">
                <a:solidFill>
                  <a:prstClr val="white"/>
                </a:solidFill>
              </a:rPr>
              <a:t>develop the ability to write letters and represent words with letters, identifying some high-frequency sight words and understandings of basic conventions of language</a:t>
            </a:r>
            <a:r>
              <a:rPr lang="en-US" sz="3000" dirty="0" smtClean="0">
                <a:solidFill>
                  <a:prstClr val="white"/>
                </a:solidFill>
              </a:rPr>
              <a:t>.</a:t>
            </a:r>
          </a:p>
          <a:p>
            <a:pPr lvl="0"/>
            <a:r>
              <a:rPr lang="en-US" sz="3000" dirty="0" smtClean="0">
                <a:solidFill>
                  <a:prstClr val="white"/>
                </a:solidFill>
              </a:rPr>
              <a:t> </a:t>
            </a:r>
            <a:endParaRPr lang="en-US" sz="3000" dirty="0">
              <a:solidFill>
                <a:prstClr val="white"/>
              </a:solidFill>
            </a:endParaRPr>
          </a:p>
          <a:p>
            <a:pPr lvl="0"/>
            <a:r>
              <a:rPr lang="en-US" sz="3000" dirty="0" smtClean="0">
                <a:solidFill>
                  <a:prstClr val="white"/>
                </a:solidFill>
              </a:rPr>
              <a:t>6. Continue </a:t>
            </a:r>
            <a:r>
              <a:rPr lang="en-US" sz="3000" dirty="0">
                <a:solidFill>
                  <a:prstClr val="white"/>
                </a:solidFill>
              </a:rPr>
              <a:t>to increase the complexity of their spoken language and to use language in both one-on-one and group settings. </a:t>
            </a:r>
          </a:p>
        </p:txBody>
      </p:sp>
      <p:pic>
        <p:nvPicPr>
          <p:cNvPr id="7" name="Picture 6"/>
          <p:cNvPicPr>
            <a:picLocks noChangeAspect="1"/>
          </p:cNvPicPr>
          <p:nvPr/>
        </p:nvPicPr>
        <p:blipFill>
          <a:blip r:embed="rId5"/>
          <a:stretch>
            <a:fillRect/>
          </a:stretch>
        </p:blipFill>
        <p:spPr>
          <a:xfrm>
            <a:off x="5114143" y="4721662"/>
            <a:ext cx="1164419" cy="1636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8921750" y="4451350"/>
            <a:ext cx="2552700" cy="1790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1505386" y="4721661"/>
            <a:ext cx="1636275" cy="1636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52086" y="571500"/>
            <a:ext cx="609600" cy="609600"/>
          </a:xfrm>
          <a:prstGeom prst="rect">
            <a:avLst/>
          </a:prstGeom>
        </p:spPr>
      </p:pic>
    </p:spTree>
    <p:extLst>
      <p:ext uri="{BB962C8B-B14F-4D97-AF65-F5344CB8AC3E}">
        <p14:creationId xmlns:p14="http://schemas.microsoft.com/office/powerpoint/2010/main" val="78727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13186"/>
            <a:ext cx="12193057" cy="6858594"/>
          </a:xfrm>
          <a:prstGeom prst="rect">
            <a:avLst/>
          </a:prstGeom>
        </p:spPr>
      </p:pic>
      <p:sp>
        <p:nvSpPr>
          <p:cNvPr id="5" name="Rectangle 4"/>
          <p:cNvSpPr/>
          <p:nvPr/>
        </p:nvSpPr>
        <p:spPr>
          <a:xfrm>
            <a:off x="485950" y="211668"/>
            <a:ext cx="11221156" cy="6863417"/>
          </a:xfrm>
          <a:prstGeom prst="rect">
            <a:avLst/>
          </a:prstGeom>
        </p:spPr>
        <p:txBody>
          <a:bodyPr wrap="square">
            <a:spAutoFit/>
          </a:bodyPr>
          <a:lstStyle/>
          <a:p>
            <a:r>
              <a:rPr lang="en-US" sz="3600" b="1" u="sng" dirty="0" smtClean="0">
                <a:solidFill>
                  <a:schemeClr val="bg1"/>
                </a:solidFill>
              </a:rPr>
              <a:t>Kindergarten Math Students </a:t>
            </a:r>
            <a:r>
              <a:rPr lang="en-US" sz="3600" b="1" u="sng" dirty="0">
                <a:solidFill>
                  <a:schemeClr val="bg1"/>
                </a:solidFill>
              </a:rPr>
              <a:t>are expected to</a:t>
            </a:r>
            <a:r>
              <a:rPr lang="en-US" sz="3600" b="1" u="sng" dirty="0" smtClean="0">
                <a:solidFill>
                  <a:schemeClr val="bg1"/>
                </a:solidFill>
              </a:rPr>
              <a:t>:</a:t>
            </a:r>
          </a:p>
          <a:p>
            <a:endParaRPr lang="en-US" sz="1200" b="1" u="sng" dirty="0" smtClean="0">
              <a:solidFill>
                <a:schemeClr val="bg1"/>
              </a:solidFill>
            </a:endParaRPr>
          </a:p>
          <a:p>
            <a:r>
              <a:rPr lang="en-US" sz="2800" dirty="0" smtClean="0">
                <a:solidFill>
                  <a:schemeClr val="bg1"/>
                </a:solidFill>
              </a:rPr>
              <a:t>1. Make </a:t>
            </a:r>
            <a:r>
              <a:rPr lang="en-US" sz="2800" dirty="0">
                <a:solidFill>
                  <a:schemeClr val="bg1"/>
                </a:solidFill>
              </a:rPr>
              <a:t>sense of problems and persevere in solving them. Students make sense of problems involving rote counting, recognizing counting patterns, and identifying quantities of items</a:t>
            </a:r>
            <a:r>
              <a:rPr lang="en-US" sz="2800" dirty="0" smtClean="0">
                <a:solidFill>
                  <a:schemeClr val="bg1"/>
                </a:solidFill>
              </a:rPr>
              <a:t>.</a:t>
            </a:r>
          </a:p>
          <a:p>
            <a:pPr marL="514350" indent="-514350">
              <a:buAutoNum type="arabicPeriod"/>
            </a:pPr>
            <a:endParaRPr lang="en-US" sz="2800" dirty="0" smtClean="0">
              <a:solidFill>
                <a:schemeClr val="bg1"/>
              </a:solidFill>
            </a:endParaRPr>
          </a:p>
          <a:p>
            <a:r>
              <a:rPr lang="en-US" sz="2800" dirty="0" smtClean="0">
                <a:solidFill>
                  <a:schemeClr val="bg1"/>
                </a:solidFill>
              </a:rPr>
              <a:t> </a:t>
            </a:r>
            <a:r>
              <a:rPr lang="en-US" sz="2800" dirty="0">
                <a:solidFill>
                  <a:schemeClr val="bg1"/>
                </a:solidFill>
              </a:rPr>
              <a:t>2. Reason abstractly and quantitatively. Students demonstrate abstract reasoning by writing numerals to represent an amount of objects counted, creating a set of objects to match a given number, and selecting the correct number card to continue a counting </a:t>
            </a:r>
            <a:r>
              <a:rPr lang="en-US" sz="2800" dirty="0" smtClean="0">
                <a:solidFill>
                  <a:schemeClr val="bg1"/>
                </a:solidFill>
              </a:rPr>
              <a:t>sequence.</a:t>
            </a:r>
          </a:p>
          <a:p>
            <a:endParaRPr lang="en-US" sz="2800" dirty="0" smtClean="0">
              <a:solidFill>
                <a:schemeClr val="bg1"/>
              </a:solidFill>
            </a:endParaRPr>
          </a:p>
          <a:p>
            <a:r>
              <a:rPr lang="en-US" sz="2800" dirty="0" smtClean="0">
                <a:solidFill>
                  <a:schemeClr val="bg1"/>
                </a:solidFill>
              </a:rPr>
              <a:t> </a:t>
            </a:r>
            <a:r>
              <a:rPr lang="en-US" sz="2800" dirty="0">
                <a:solidFill>
                  <a:schemeClr val="bg1"/>
                </a:solidFill>
              </a:rPr>
              <a:t>3. Construct viable arguments and critique the reasoning of others. Students begin to develop the ability to reason and analyze situations by considering questions such as, “How do you know you counted correctly?”, and by asking classmates to explain how they found their answer</a:t>
            </a:r>
            <a:r>
              <a:rPr lang="en-US" sz="2800" dirty="0" smtClean="0">
                <a:solidFill>
                  <a:schemeClr val="bg1"/>
                </a:solidFill>
              </a:rPr>
              <a:t>.</a:t>
            </a:r>
          </a:p>
          <a:p>
            <a:r>
              <a:rPr lang="en-US" sz="2800" dirty="0" smtClean="0">
                <a:solidFill>
                  <a:schemeClr val="bg1"/>
                </a:solidFill>
              </a:rPr>
              <a:t> </a:t>
            </a:r>
            <a:endParaRPr lang="en-US" sz="2800" dirty="0">
              <a:solidFill>
                <a:schemeClr val="bg1"/>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3900" y="1689100"/>
            <a:ext cx="609600" cy="609600"/>
          </a:xfrm>
          <a:prstGeom prst="rect">
            <a:avLst/>
          </a:prstGeom>
        </p:spPr>
      </p:pic>
    </p:spTree>
    <p:extLst>
      <p:ext uri="{BB962C8B-B14F-4D97-AF65-F5344CB8AC3E}">
        <p14:creationId xmlns:p14="http://schemas.microsoft.com/office/powerpoint/2010/main" val="357951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29" y="-297"/>
            <a:ext cx="12193057" cy="6858594"/>
          </a:xfrm>
          <a:prstGeom prst="rect">
            <a:avLst/>
          </a:prstGeom>
        </p:spPr>
      </p:pic>
      <p:sp>
        <p:nvSpPr>
          <p:cNvPr id="4" name="Rectangle 3"/>
          <p:cNvSpPr/>
          <p:nvPr/>
        </p:nvSpPr>
        <p:spPr>
          <a:xfrm>
            <a:off x="383821" y="271482"/>
            <a:ext cx="11435645" cy="4524315"/>
          </a:xfrm>
          <a:prstGeom prst="rect">
            <a:avLst/>
          </a:prstGeom>
        </p:spPr>
        <p:txBody>
          <a:bodyPr wrap="square">
            <a:spAutoFit/>
          </a:bodyPr>
          <a:lstStyle/>
          <a:p>
            <a:pPr lvl="0"/>
            <a:r>
              <a:rPr lang="en-US" sz="2800" b="1" dirty="0" smtClean="0">
                <a:solidFill>
                  <a:prstClr val="white"/>
                </a:solidFill>
              </a:rPr>
              <a:t>4</a:t>
            </a:r>
            <a:r>
              <a:rPr lang="en-US" sz="2800" b="1" dirty="0">
                <a:solidFill>
                  <a:prstClr val="white"/>
                </a:solidFill>
              </a:rPr>
              <a:t>. Model with mathematics. Students use objects, numbers, and drawings to represent quantities of objects and counting sequence</a:t>
            </a:r>
            <a:r>
              <a:rPr lang="en-US" sz="2800" b="1" dirty="0" smtClean="0">
                <a:solidFill>
                  <a:prstClr val="white"/>
                </a:solidFill>
              </a:rPr>
              <a:t>.</a:t>
            </a:r>
          </a:p>
          <a:p>
            <a:pPr lvl="0"/>
            <a:endParaRPr lang="en-US" sz="2800" b="1" dirty="0" smtClean="0">
              <a:solidFill>
                <a:prstClr val="white"/>
              </a:solidFill>
            </a:endParaRPr>
          </a:p>
          <a:p>
            <a:pPr lvl="0"/>
            <a:r>
              <a:rPr lang="en-US" sz="2800" b="1" dirty="0" smtClean="0">
                <a:solidFill>
                  <a:prstClr val="white"/>
                </a:solidFill>
              </a:rPr>
              <a:t> </a:t>
            </a:r>
            <a:r>
              <a:rPr lang="en-US" sz="2800" b="1" dirty="0">
                <a:solidFill>
                  <a:prstClr val="white"/>
                </a:solidFill>
              </a:rPr>
              <a:t>5. Use appropriate tools strategically. Students will use counters, connecting </a:t>
            </a:r>
            <a:r>
              <a:rPr lang="en-US" sz="2800" b="1" dirty="0" smtClean="0">
                <a:solidFill>
                  <a:prstClr val="white"/>
                </a:solidFill>
              </a:rPr>
              <a:t>cubes and ten frames to </a:t>
            </a:r>
            <a:r>
              <a:rPr lang="en-US" sz="2800" b="1" dirty="0">
                <a:solidFill>
                  <a:prstClr val="white"/>
                </a:solidFill>
              </a:rPr>
              <a:t>explore counting and cardinality</a:t>
            </a:r>
            <a:r>
              <a:rPr lang="en-US" sz="2800" b="1" dirty="0" smtClean="0">
                <a:solidFill>
                  <a:prstClr val="white"/>
                </a:solidFill>
              </a:rPr>
              <a:t>.</a:t>
            </a:r>
          </a:p>
          <a:p>
            <a:pPr lvl="0"/>
            <a:endParaRPr lang="en-US" sz="2800" b="1" dirty="0" smtClean="0">
              <a:solidFill>
                <a:prstClr val="white"/>
              </a:solidFill>
            </a:endParaRPr>
          </a:p>
          <a:p>
            <a:pPr lvl="0"/>
            <a:r>
              <a:rPr lang="en-US" sz="2800" b="1" dirty="0" smtClean="0">
                <a:solidFill>
                  <a:prstClr val="white"/>
                </a:solidFill>
              </a:rPr>
              <a:t> </a:t>
            </a:r>
            <a:r>
              <a:rPr lang="en-US" sz="2800" b="1" dirty="0">
                <a:solidFill>
                  <a:prstClr val="white"/>
                </a:solidFill>
              </a:rPr>
              <a:t>6. Attend to precision. Students will build their mathematical vocabulary by expressing their ideas and explaining their reasoning using words with regard to quantity and </a:t>
            </a:r>
            <a:r>
              <a:rPr lang="en-US" sz="2800" b="1" dirty="0" smtClean="0">
                <a:solidFill>
                  <a:prstClr val="white"/>
                </a:solidFill>
              </a:rPr>
              <a:t>cardinality.</a:t>
            </a:r>
            <a:endParaRPr lang="en-US" sz="2800" b="1" dirty="0">
              <a:solidFill>
                <a:prstClr val="white"/>
              </a:solidFill>
            </a:endParaRPr>
          </a:p>
          <a:p>
            <a:endParaRPr lang="en-US" dirty="0" smtClean="0">
              <a:solidFill>
                <a:schemeClr val="bg1"/>
              </a:solidFill>
            </a:endParaRPr>
          </a:p>
          <a:p>
            <a:endParaRPr lang="en-US" dirty="0">
              <a:solidFill>
                <a:schemeClr val="bg1"/>
              </a:solidFill>
            </a:endParaRPr>
          </a:p>
        </p:txBody>
      </p:sp>
      <p:pic>
        <p:nvPicPr>
          <p:cNvPr id="7" name="Picture 6"/>
          <p:cNvPicPr>
            <a:picLocks noChangeAspect="1"/>
          </p:cNvPicPr>
          <p:nvPr/>
        </p:nvPicPr>
        <p:blipFill>
          <a:blip r:embed="rId5"/>
          <a:stretch>
            <a:fillRect/>
          </a:stretch>
        </p:blipFill>
        <p:spPr>
          <a:xfrm>
            <a:off x="5994401" y="4389014"/>
            <a:ext cx="2980443" cy="1983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82536" y="4912647"/>
            <a:ext cx="609600" cy="609600"/>
          </a:xfrm>
          <a:prstGeom prst="rect">
            <a:avLst/>
          </a:prstGeom>
        </p:spPr>
      </p:pic>
    </p:spTree>
    <p:extLst>
      <p:ext uri="{BB962C8B-B14F-4D97-AF65-F5344CB8AC3E}">
        <p14:creationId xmlns:p14="http://schemas.microsoft.com/office/powerpoint/2010/main" val="35507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6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29" y="-3346"/>
            <a:ext cx="12193057" cy="6864691"/>
          </a:xfrm>
          <a:prstGeom prst="rect">
            <a:avLst/>
          </a:prstGeom>
        </p:spPr>
      </p:pic>
      <p:sp>
        <p:nvSpPr>
          <p:cNvPr id="7" name="Rectangle 6"/>
          <p:cNvSpPr/>
          <p:nvPr/>
        </p:nvSpPr>
        <p:spPr>
          <a:xfrm>
            <a:off x="428976" y="289678"/>
            <a:ext cx="11334045" cy="6278642"/>
          </a:xfrm>
          <a:prstGeom prst="rect">
            <a:avLst/>
          </a:prstGeom>
        </p:spPr>
        <p:txBody>
          <a:bodyPr wrap="square">
            <a:spAutoFit/>
          </a:bodyPr>
          <a:lstStyle/>
          <a:p>
            <a:r>
              <a:rPr lang="en-US" sz="3600" u="sng" dirty="0" smtClean="0">
                <a:solidFill>
                  <a:schemeClr val="bg1"/>
                </a:solidFill>
              </a:rPr>
              <a:t>Kindergarten Science students learn:</a:t>
            </a:r>
          </a:p>
          <a:p>
            <a:endParaRPr lang="en-US" sz="3600" u="sng" dirty="0" smtClean="0">
              <a:solidFill>
                <a:schemeClr val="bg1"/>
              </a:solidFill>
            </a:endParaRPr>
          </a:p>
          <a:p>
            <a:pPr marL="457200" indent="-457200">
              <a:buFont typeface="Wingdings" panose="05000000000000000000" pitchFamily="2" charset="2"/>
              <a:buChar char="v"/>
            </a:pPr>
            <a:r>
              <a:rPr lang="en-US" sz="3000" dirty="0" smtClean="0">
                <a:solidFill>
                  <a:schemeClr val="bg1"/>
                </a:solidFill>
              </a:rPr>
              <a:t> Why </a:t>
            </a:r>
            <a:r>
              <a:rPr lang="en-US" sz="3000" dirty="0">
                <a:solidFill>
                  <a:schemeClr val="bg1"/>
                </a:solidFill>
              </a:rPr>
              <a:t>things move and note the various patterns in </a:t>
            </a:r>
            <a:r>
              <a:rPr lang="en-US" sz="3000" dirty="0" smtClean="0">
                <a:solidFill>
                  <a:schemeClr val="bg1"/>
                </a:solidFill>
              </a:rPr>
              <a:t>their environment  </a:t>
            </a:r>
            <a:r>
              <a:rPr lang="en-US" sz="3000" dirty="0">
                <a:solidFill>
                  <a:schemeClr val="bg1"/>
                </a:solidFill>
              </a:rPr>
              <a:t>(e.g., the sun and the moon appear and disappear in the sky). </a:t>
            </a:r>
            <a:endParaRPr lang="en-US" sz="3000" dirty="0" smtClean="0">
              <a:solidFill>
                <a:schemeClr val="bg1"/>
              </a:solidFill>
            </a:endParaRPr>
          </a:p>
          <a:p>
            <a:pPr marL="457200" indent="-457200">
              <a:buFont typeface="Wingdings" panose="05000000000000000000" pitchFamily="2" charset="2"/>
              <a:buChar char="v"/>
            </a:pPr>
            <a:r>
              <a:rPr lang="en-US" sz="3000" dirty="0">
                <a:solidFill>
                  <a:schemeClr val="bg1"/>
                </a:solidFill>
              </a:rPr>
              <a:t>T</a:t>
            </a:r>
            <a:r>
              <a:rPr lang="en-US" sz="3000" dirty="0" smtClean="0">
                <a:solidFill>
                  <a:schemeClr val="bg1"/>
                </a:solidFill>
              </a:rPr>
              <a:t>o </a:t>
            </a:r>
            <a:r>
              <a:rPr lang="en-US" sz="3000" dirty="0">
                <a:solidFill>
                  <a:schemeClr val="bg1"/>
                </a:solidFill>
              </a:rPr>
              <a:t>use whole numbers to describe scientific data and how to identify parts of things (i.e. tools and toys). </a:t>
            </a:r>
            <a:endParaRPr lang="en-US" sz="3000" dirty="0" smtClean="0">
              <a:solidFill>
                <a:schemeClr val="bg1"/>
              </a:solidFill>
            </a:endParaRPr>
          </a:p>
          <a:p>
            <a:pPr marL="457200" indent="-457200">
              <a:buFont typeface="Wingdings" panose="05000000000000000000" pitchFamily="2" charset="2"/>
              <a:buChar char="v"/>
            </a:pPr>
            <a:r>
              <a:rPr lang="en-US" sz="3000" dirty="0" smtClean="0">
                <a:solidFill>
                  <a:schemeClr val="bg1"/>
                </a:solidFill>
              </a:rPr>
              <a:t>Kindergarteners </a:t>
            </a:r>
            <a:r>
              <a:rPr lang="en-US" sz="3000" dirty="0">
                <a:solidFill>
                  <a:schemeClr val="bg1"/>
                </a:solidFill>
              </a:rPr>
              <a:t>use their senses (sight, smell, taste, touch, and sound) </a:t>
            </a:r>
            <a:endParaRPr lang="en-US" sz="3000" dirty="0" smtClean="0">
              <a:solidFill>
                <a:schemeClr val="bg1"/>
              </a:solidFill>
            </a:endParaRPr>
          </a:p>
          <a:p>
            <a:pPr marL="457200" indent="-457200">
              <a:buFont typeface="Wingdings" panose="05000000000000000000" pitchFamily="2" charset="2"/>
              <a:buChar char="v"/>
            </a:pPr>
            <a:r>
              <a:rPr lang="en-US" sz="3000" dirty="0" smtClean="0">
                <a:solidFill>
                  <a:schemeClr val="bg1"/>
                </a:solidFill>
              </a:rPr>
              <a:t>To </a:t>
            </a:r>
            <a:r>
              <a:rPr lang="en-US" sz="3000" dirty="0">
                <a:solidFill>
                  <a:schemeClr val="bg1"/>
                </a:solidFill>
              </a:rPr>
              <a:t>group objects and to make observations about the physical world by describing, comparing, and sorting items according to physical attributes (i.e. number, shape, texture, size, weight, color, and motion). </a:t>
            </a:r>
            <a:endParaRPr lang="en-US" sz="3000" dirty="0" smtClean="0">
              <a:solidFill>
                <a:schemeClr val="bg1"/>
              </a:solidFill>
            </a:endParaRPr>
          </a:p>
          <a:p>
            <a:pPr marL="457200" indent="-457200">
              <a:buFont typeface="Wingdings" panose="05000000000000000000" pitchFamily="2" charset="2"/>
              <a:buChar char="v"/>
            </a:pPr>
            <a:r>
              <a:rPr lang="en-US" sz="3000" dirty="0">
                <a:solidFill>
                  <a:schemeClr val="bg1"/>
                </a:solidFill>
              </a:rPr>
              <a:t>L</a:t>
            </a:r>
            <a:r>
              <a:rPr lang="en-US" sz="3000" dirty="0" smtClean="0">
                <a:solidFill>
                  <a:schemeClr val="bg1"/>
                </a:solidFill>
              </a:rPr>
              <a:t>earn </a:t>
            </a:r>
            <a:r>
              <a:rPr lang="en-US" sz="3000" dirty="0">
                <a:solidFill>
                  <a:schemeClr val="bg1"/>
                </a:solidFill>
              </a:rPr>
              <a:t>to follow rules to stay </a:t>
            </a:r>
            <a:r>
              <a:rPr lang="en-US" sz="3000" dirty="0" smtClean="0">
                <a:solidFill>
                  <a:schemeClr val="bg1"/>
                </a:solidFill>
              </a:rPr>
              <a:t>safe.</a:t>
            </a:r>
            <a:r>
              <a:rPr lang="en-US" sz="3000" dirty="0" smtClean="0"/>
              <a:t>.</a:t>
            </a:r>
            <a:endParaRPr lang="en-US" sz="3000" dirty="0"/>
          </a:p>
        </p:txBody>
      </p:sp>
      <p:pic>
        <p:nvPicPr>
          <p:cNvPr id="8" name="Recorded Sound">
            <a:hlinkClick r:id="" action="ppaction://media"/>
          </p:cNvPr>
          <p:cNvPicPr>
            <a:picLocks noChangeAspect="1"/>
          </p:cNvPicPr>
          <p:nvPr>
            <a:audioFile r:link="rId1"/>
            <p:extLst>
              <p:ext uri="{DAA4B4D4-6D71-4841-9C94-3DE7FCFB9230}">
                <p14:media xmlns:p14="http://schemas.microsoft.com/office/powerpoint/2010/main" r:embed="rId2">
                  <p14:trim st="3754" end="1192.814"/>
                </p14:media>
              </p:ext>
            </p:extLst>
          </p:nvPr>
        </p:nvPicPr>
        <p:blipFill>
          <a:blip r:embed="rId5"/>
          <a:stretch>
            <a:fillRect/>
          </a:stretch>
        </p:blipFill>
        <p:spPr>
          <a:xfrm>
            <a:off x="9893300" y="685800"/>
            <a:ext cx="609600" cy="609600"/>
          </a:xfrm>
          <a:prstGeom prst="rect">
            <a:avLst/>
          </a:prstGeom>
        </p:spPr>
      </p:pic>
    </p:spTree>
    <p:extLst>
      <p:ext uri="{BB962C8B-B14F-4D97-AF65-F5344CB8AC3E}">
        <p14:creationId xmlns:p14="http://schemas.microsoft.com/office/powerpoint/2010/main" val="424737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9" y="0"/>
            <a:ext cx="12193057" cy="6858000"/>
          </a:xfrm>
          <a:prstGeom prst="rect">
            <a:avLst/>
          </a:prstGeom>
        </p:spPr>
      </p:pic>
      <p:sp>
        <p:nvSpPr>
          <p:cNvPr id="4" name="Rectangle 3"/>
          <p:cNvSpPr/>
          <p:nvPr/>
        </p:nvSpPr>
        <p:spPr>
          <a:xfrm>
            <a:off x="444137" y="365760"/>
            <a:ext cx="11338560" cy="5970865"/>
          </a:xfrm>
          <a:prstGeom prst="rect">
            <a:avLst/>
          </a:prstGeom>
        </p:spPr>
        <p:txBody>
          <a:bodyPr wrap="square">
            <a:spAutoFit/>
          </a:bodyPr>
          <a:lstStyle/>
          <a:p>
            <a:r>
              <a:rPr lang="en-US" sz="3600" b="1" dirty="0">
                <a:solidFill>
                  <a:schemeClr val="bg1"/>
                </a:solidFill>
              </a:rPr>
              <a:t>In kindergarten, the students begin to understand the foundations of the </a:t>
            </a:r>
            <a:r>
              <a:rPr lang="en-US" sz="3600" b="1" dirty="0" smtClean="0">
                <a:solidFill>
                  <a:schemeClr val="bg1"/>
                </a:solidFill>
              </a:rPr>
              <a:t>Social Studies strands</a:t>
            </a:r>
            <a:r>
              <a:rPr lang="en-US" sz="3600" b="1" dirty="0">
                <a:solidFill>
                  <a:schemeClr val="bg1"/>
                </a:solidFill>
              </a:rPr>
              <a:t>: </a:t>
            </a:r>
            <a:endParaRPr lang="en-US" sz="3600" b="1" dirty="0" smtClean="0">
              <a:solidFill>
                <a:schemeClr val="bg1"/>
              </a:solidFill>
            </a:endParaRPr>
          </a:p>
          <a:p>
            <a:endParaRPr lang="en-US" sz="3600" b="1" dirty="0" smtClean="0">
              <a:solidFill>
                <a:schemeClr val="bg1"/>
              </a:solidFill>
            </a:endParaRPr>
          </a:p>
          <a:p>
            <a:pPr marL="457200" indent="-457200">
              <a:buFont typeface="Wingdings" panose="05000000000000000000" pitchFamily="2" charset="2"/>
              <a:buChar char="v"/>
            </a:pPr>
            <a:r>
              <a:rPr lang="en-US" sz="3200" b="1" dirty="0" smtClean="0">
                <a:solidFill>
                  <a:schemeClr val="bg1"/>
                </a:solidFill>
              </a:rPr>
              <a:t>History</a:t>
            </a:r>
            <a:r>
              <a:rPr lang="en-US" sz="3200" b="1" dirty="0">
                <a:solidFill>
                  <a:schemeClr val="bg1"/>
                </a:solidFill>
              </a:rPr>
              <a:t>, geography, government, and economics. </a:t>
            </a:r>
            <a:endParaRPr lang="en-US" sz="3200" b="1" dirty="0" smtClean="0">
              <a:solidFill>
                <a:schemeClr val="bg1"/>
              </a:solidFill>
            </a:endParaRPr>
          </a:p>
          <a:p>
            <a:pPr marL="457200" indent="-457200">
              <a:buFont typeface="Wingdings" panose="05000000000000000000" pitchFamily="2" charset="2"/>
              <a:buChar char="v"/>
            </a:pPr>
            <a:r>
              <a:rPr lang="en-US" sz="3200" b="1" dirty="0" smtClean="0">
                <a:solidFill>
                  <a:schemeClr val="bg1"/>
                </a:solidFill>
              </a:rPr>
              <a:t>Students </a:t>
            </a:r>
            <a:r>
              <a:rPr lang="en-US" sz="3200" b="1" dirty="0">
                <a:solidFill>
                  <a:schemeClr val="bg1"/>
                </a:solidFill>
              </a:rPr>
              <a:t>begin </a:t>
            </a:r>
            <a:r>
              <a:rPr lang="en-US" sz="3200" b="1" dirty="0" smtClean="0">
                <a:solidFill>
                  <a:schemeClr val="bg1"/>
                </a:solidFill>
              </a:rPr>
              <a:t>their introduction </a:t>
            </a:r>
            <a:r>
              <a:rPr lang="en-US" sz="3200" b="1" dirty="0">
                <a:solidFill>
                  <a:schemeClr val="bg1"/>
                </a:solidFill>
              </a:rPr>
              <a:t>to United States history through the study of important American </a:t>
            </a:r>
            <a:r>
              <a:rPr lang="en-US" sz="3200" b="1" dirty="0" smtClean="0">
                <a:solidFill>
                  <a:schemeClr val="bg1"/>
                </a:solidFill>
              </a:rPr>
              <a:t>holiday and </a:t>
            </a:r>
            <a:r>
              <a:rPr lang="en-US" sz="3200" b="1" dirty="0">
                <a:solidFill>
                  <a:schemeClr val="bg1"/>
                </a:solidFill>
              </a:rPr>
              <a:t>symbols. </a:t>
            </a:r>
            <a:endParaRPr lang="en-US" sz="3200" b="1" dirty="0" smtClean="0">
              <a:solidFill>
                <a:schemeClr val="bg1"/>
              </a:solidFill>
            </a:endParaRPr>
          </a:p>
          <a:p>
            <a:pPr marL="457200" indent="-457200">
              <a:buFont typeface="Wingdings" panose="05000000000000000000" pitchFamily="2" charset="2"/>
              <a:buChar char="v"/>
            </a:pPr>
            <a:r>
              <a:rPr lang="en-US" sz="3200" b="1" dirty="0" smtClean="0">
                <a:solidFill>
                  <a:schemeClr val="bg1"/>
                </a:solidFill>
              </a:rPr>
              <a:t>Basic </a:t>
            </a:r>
            <a:r>
              <a:rPr lang="en-US" sz="3200" b="1" dirty="0">
                <a:solidFill>
                  <a:schemeClr val="bg1"/>
                </a:solidFill>
              </a:rPr>
              <a:t>concepts of cultural and physical geography are presented. </a:t>
            </a:r>
            <a:endParaRPr lang="en-US" sz="3200" b="1" dirty="0" smtClean="0">
              <a:solidFill>
                <a:schemeClr val="bg1"/>
              </a:solidFill>
            </a:endParaRPr>
          </a:p>
          <a:p>
            <a:pPr marL="457200" indent="-457200">
              <a:buFont typeface="Wingdings" panose="05000000000000000000" pitchFamily="2" charset="2"/>
              <a:buChar char="v"/>
            </a:pPr>
            <a:r>
              <a:rPr lang="en-US" sz="3200" b="1" dirty="0" smtClean="0">
                <a:solidFill>
                  <a:schemeClr val="bg1"/>
                </a:solidFill>
              </a:rPr>
              <a:t>Civics provides </a:t>
            </a:r>
            <a:r>
              <a:rPr lang="en-US" sz="3200" b="1" dirty="0">
                <a:solidFill>
                  <a:schemeClr val="bg1"/>
                </a:solidFill>
              </a:rPr>
              <a:t>students with an introduction </a:t>
            </a:r>
            <a:r>
              <a:rPr lang="en-US" sz="3200" b="1" dirty="0" smtClean="0">
                <a:solidFill>
                  <a:schemeClr val="bg1"/>
                </a:solidFill>
              </a:rPr>
              <a:t>to</a:t>
            </a:r>
          </a:p>
          <a:p>
            <a:r>
              <a:rPr lang="en-US" sz="3200" b="1" dirty="0" smtClean="0">
                <a:solidFill>
                  <a:schemeClr val="bg1"/>
                </a:solidFill>
              </a:rPr>
              <a:t>     rules and </a:t>
            </a:r>
            <a:r>
              <a:rPr lang="en-US" sz="3200" b="1" dirty="0">
                <a:solidFill>
                  <a:schemeClr val="bg1"/>
                </a:solidFill>
              </a:rPr>
              <a:t>character traits of good </a:t>
            </a:r>
            <a:r>
              <a:rPr lang="en-US" sz="3200" b="1" dirty="0" smtClean="0">
                <a:solidFill>
                  <a:schemeClr val="bg1"/>
                </a:solidFill>
              </a:rPr>
              <a:t>citizens.</a:t>
            </a:r>
          </a:p>
          <a:p>
            <a:pPr marL="457200" indent="-457200">
              <a:buFont typeface="Wingdings" panose="05000000000000000000" pitchFamily="2" charset="2"/>
              <a:buChar char="v"/>
            </a:pPr>
            <a:r>
              <a:rPr lang="en-US" sz="3200" b="1" dirty="0" smtClean="0">
                <a:solidFill>
                  <a:schemeClr val="bg1"/>
                </a:solidFill>
              </a:rPr>
              <a:t>Basic</a:t>
            </a:r>
            <a:r>
              <a:rPr lang="en-US" sz="3200" b="1" dirty="0">
                <a:solidFill>
                  <a:schemeClr val="bg1"/>
                </a:solidFill>
              </a:rPr>
              <a:t> </a:t>
            </a:r>
            <a:r>
              <a:rPr lang="en-US" sz="3200" b="1" dirty="0" smtClean="0">
                <a:solidFill>
                  <a:schemeClr val="bg1"/>
                </a:solidFill>
              </a:rPr>
              <a:t>economic </a:t>
            </a:r>
            <a:r>
              <a:rPr lang="en-US" sz="3200" b="1" dirty="0">
                <a:solidFill>
                  <a:schemeClr val="bg1"/>
                </a:solidFill>
              </a:rPr>
              <a:t>concepts are also introduced.</a:t>
            </a:r>
            <a:r>
              <a:rPr lang="en-US" dirty="0"/>
              <a:t/>
            </a:r>
            <a:br>
              <a:rPr lang="en-US" dirty="0"/>
            </a:br>
            <a:endParaRPr lang="en-US" dirty="0"/>
          </a:p>
        </p:txBody>
      </p:sp>
      <p:pic>
        <p:nvPicPr>
          <p:cNvPr id="5" name="Picture 4"/>
          <p:cNvPicPr>
            <a:picLocks noChangeAspect="1"/>
          </p:cNvPicPr>
          <p:nvPr/>
        </p:nvPicPr>
        <p:blipFill>
          <a:blip r:embed="rId5"/>
          <a:stretch>
            <a:fillRect/>
          </a:stretch>
        </p:blipFill>
        <p:spPr>
          <a:xfrm>
            <a:off x="9262397" y="4229596"/>
            <a:ext cx="2271943" cy="17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7700" y="1244600"/>
            <a:ext cx="609600" cy="609600"/>
          </a:xfrm>
          <a:prstGeom prst="rect">
            <a:avLst/>
          </a:prstGeom>
        </p:spPr>
      </p:pic>
    </p:spTree>
    <p:extLst>
      <p:ext uri="{BB962C8B-B14F-4D97-AF65-F5344CB8AC3E}">
        <p14:creationId xmlns:p14="http://schemas.microsoft.com/office/powerpoint/2010/main" val="24437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2113</TotalTime>
  <Words>1083</Words>
  <Application>Microsoft Office PowerPoint</Application>
  <PresentationFormat>Widescreen</PresentationFormat>
  <Paragraphs>101</Paragraphs>
  <Slides>19</Slides>
  <Notes>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ＭＳ Ｐゴシック</vt:lpstr>
      <vt:lpstr>Arial</vt:lpstr>
      <vt:lpstr>Calibri</vt:lpstr>
      <vt:lpstr>Calibri Light</vt:lpstr>
      <vt:lpstr>Museo Sans W01_300</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Talk to your child.  2. Read, read, read to them daily!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Atlanta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Shirlene</dc:creator>
  <cp:lastModifiedBy>Bainbridge, Katelyn</cp:lastModifiedBy>
  <cp:revision>70</cp:revision>
  <dcterms:created xsi:type="dcterms:W3CDTF">2018-05-19T09:45:13Z</dcterms:created>
  <dcterms:modified xsi:type="dcterms:W3CDTF">2020-05-20T20:04:50Z</dcterms:modified>
</cp:coreProperties>
</file>